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0" r:id="rId6"/>
  </p:sldMasterIdLst>
  <p:notesMasterIdLst>
    <p:notesMasterId r:id="rId51"/>
  </p:notesMasterIdLst>
  <p:handoutMasterIdLst>
    <p:handoutMasterId r:id="rId52"/>
  </p:handoutMasterIdLst>
  <p:sldIdLst>
    <p:sldId id="392" r:id="rId7"/>
    <p:sldId id="641" r:id="rId8"/>
    <p:sldId id="657" r:id="rId9"/>
    <p:sldId id="658" r:id="rId10"/>
    <p:sldId id="619" r:id="rId11"/>
    <p:sldId id="622" r:id="rId12"/>
    <p:sldId id="661" r:id="rId13"/>
    <p:sldId id="659" r:id="rId14"/>
    <p:sldId id="643" r:id="rId15"/>
    <p:sldId id="621" r:id="rId16"/>
    <p:sldId id="662" r:id="rId17"/>
    <p:sldId id="623" r:id="rId18"/>
    <p:sldId id="663" r:id="rId19"/>
    <p:sldId id="664" r:id="rId20"/>
    <p:sldId id="665" r:id="rId21"/>
    <p:sldId id="669" r:id="rId22"/>
    <p:sldId id="667" r:id="rId23"/>
    <p:sldId id="693" r:id="rId24"/>
    <p:sldId id="660" r:id="rId25"/>
    <p:sldId id="452" r:id="rId26"/>
    <p:sldId id="666" r:id="rId27"/>
    <p:sldId id="668"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6" r:id="rId41"/>
    <p:sldId id="687" r:id="rId42"/>
    <p:sldId id="688" r:id="rId43"/>
    <p:sldId id="689" r:id="rId44"/>
    <p:sldId id="690" r:id="rId45"/>
    <p:sldId id="691" r:id="rId46"/>
    <p:sldId id="655" r:id="rId47"/>
    <p:sldId id="692" r:id="rId48"/>
    <p:sldId id="616" r:id="rId49"/>
    <p:sldId id="42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n Samuel" initials="MS" lastIdx="10" clrIdx="0">
    <p:extLst>
      <p:ext uri="{19B8F6BF-5375-455C-9EA6-DF929625EA0E}">
        <p15:presenceInfo xmlns:p15="http://schemas.microsoft.com/office/powerpoint/2012/main" userId="S-1-5-21-4235270423-3005746329-2575076908-3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E5761B"/>
    <a:srgbClr val="F0F0F0"/>
    <a:srgbClr val="FFFFFF"/>
    <a:srgbClr val="FF6A13"/>
    <a:srgbClr val="008080"/>
    <a:srgbClr val="926F00"/>
    <a:srgbClr val="0D1015"/>
    <a:srgbClr val="5E5E5E"/>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1" autoAdjust="0"/>
    <p:restoredTop sz="81215" autoAdjust="0"/>
  </p:normalViewPr>
  <p:slideViewPr>
    <p:cSldViewPr snapToGrid="0">
      <p:cViewPr varScale="1">
        <p:scale>
          <a:sx n="60" d="100"/>
          <a:sy n="60" d="100"/>
        </p:scale>
        <p:origin x="1296" y="48"/>
      </p:cViewPr>
      <p:guideLst>
        <p:guide orient="horz" pos="2183"/>
        <p:guide pos="3840"/>
      </p:guideLst>
    </p:cSldViewPr>
  </p:slideViewPr>
  <p:notesTextViewPr>
    <p:cViewPr>
      <p:scale>
        <a:sx n="3" d="2"/>
        <a:sy n="3" d="2"/>
      </p:scale>
      <p:origin x="0" y="0"/>
    </p:cViewPr>
  </p:notesTextViewPr>
  <p:notesViewPr>
    <p:cSldViewPr snapToGrid="0">
      <p:cViewPr varScale="1">
        <p:scale>
          <a:sx n="65" d="100"/>
          <a:sy n="65" d="100"/>
        </p:scale>
        <p:origin x="241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A94ED-56F1-4CE5-820A-5A19B5C884A3}" type="datetimeFigureOut">
              <a:rPr lang="en-US" smtClean="0"/>
              <a:t>7/4/2019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9A211-F8D6-46F1-BB01-49A4B18C6DB9}" type="slidenum">
              <a:rPr lang="en-US" smtClean="0"/>
              <a:t>‹#›</a:t>
            </a:fld>
            <a:endParaRPr lang="en-US"/>
          </a:p>
        </p:txBody>
      </p:sp>
    </p:spTree>
    <p:extLst>
      <p:ext uri="{BB962C8B-B14F-4D97-AF65-F5344CB8AC3E}">
        <p14:creationId xmlns:p14="http://schemas.microsoft.com/office/powerpoint/2010/main" val="8650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C16E8-6588-410E-B6A2-DC9825447EC8}" type="datetimeFigureOut">
              <a:rPr lang="en-US" smtClean="0"/>
              <a:t>7/4/2019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01FD-7E5C-4189-A490-B6A57896C735}" type="slidenum">
              <a:rPr lang="en-US" smtClean="0"/>
              <a:t>‹#›</a:t>
            </a:fld>
            <a:endParaRPr lang="en-US"/>
          </a:p>
        </p:txBody>
      </p:sp>
    </p:spTree>
    <p:extLst>
      <p:ext uri="{BB962C8B-B14F-4D97-AF65-F5344CB8AC3E}">
        <p14:creationId xmlns:p14="http://schemas.microsoft.com/office/powerpoint/2010/main" val="378278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C001FD-7E5C-4189-A490-B6A57896C735}" type="slidenum">
              <a:rPr lang="en-US" smtClean="0"/>
              <a:t>1</a:t>
            </a:fld>
            <a:endParaRPr lang="en-US"/>
          </a:p>
        </p:txBody>
      </p:sp>
    </p:spTree>
    <p:extLst>
      <p:ext uri="{BB962C8B-B14F-4D97-AF65-F5344CB8AC3E}">
        <p14:creationId xmlns:p14="http://schemas.microsoft.com/office/powerpoint/2010/main" val="225390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If</a:t>
            </a:r>
            <a:r>
              <a:rPr lang="fr-FR" baseline="0" dirty="0"/>
              <a:t> </a:t>
            </a:r>
            <a:r>
              <a:rPr lang="fr-FR" baseline="0" dirty="0" err="1"/>
              <a:t>we</a:t>
            </a:r>
            <a:r>
              <a:rPr lang="fr-FR" baseline="0" dirty="0"/>
              <a:t> </a:t>
            </a:r>
            <a:r>
              <a:rPr lang="fr-FR" baseline="0" dirty="0" err="1"/>
              <a:t>now</a:t>
            </a:r>
            <a:r>
              <a:rPr lang="fr-FR" baseline="0" dirty="0"/>
              <a:t> look at the top </a:t>
            </a:r>
            <a:r>
              <a:rPr lang="fr-FR" baseline="0" dirty="0" err="1"/>
              <a:t>three</a:t>
            </a:r>
            <a:r>
              <a:rPr lang="fr-FR" baseline="0" dirty="0"/>
              <a:t> challenges </a:t>
            </a:r>
            <a:r>
              <a:rPr lang="fr-FR" baseline="0" dirty="0" err="1"/>
              <a:t>identified</a:t>
            </a:r>
            <a:r>
              <a:rPr lang="fr-FR" baseline="0" dirty="0"/>
              <a:t> by staff </a:t>
            </a:r>
            <a:r>
              <a:rPr lang="fr-FR" baseline="0" dirty="0" err="1"/>
              <a:t>today</a:t>
            </a:r>
            <a:r>
              <a:rPr lang="fr-FR" baseline="0" dirty="0"/>
              <a:t> </a:t>
            </a:r>
            <a:r>
              <a:rPr lang="fr-FR" baseline="0" dirty="0" err="1"/>
              <a:t>we</a:t>
            </a:r>
            <a:r>
              <a:rPr lang="fr-FR" baseline="0" dirty="0"/>
              <a:t> </a:t>
            </a:r>
            <a:r>
              <a:rPr lang="fr-FR" baseline="0" dirty="0" err="1"/>
              <a:t>can</a:t>
            </a:r>
            <a:r>
              <a:rPr lang="fr-FR" baseline="0" dirty="0"/>
              <a:t> </a:t>
            </a:r>
            <a:r>
              <a:rPr lang="fr-FR" baseline="0" dirty="0" err="1"/>
              <a:t>see</a:t>
            </a:r>
            <a:r>
              <a:rPr lang="fr-FR" baseline="0" dirty="0"/>
              <a:t> </a:t>
            </a:r>
            <a:r>
              <a:rPr lang="fr-FR" baseline="0" dirty="0" err="1"/>
              <a:t>that</a:t>
            </a:r>
            <a:r>
              <a:rPr lang="fr-FR" baseline="0" dirty="0"/>
              <a:t> the major </a:t>
            </a:r>
            <a:r>
              <a:rPr lang="fr-FR" baseline="0" dirty="0" err="1"/>
              <a:t>concern</a:t>
            </a:r>
            <a:r>
              <a:rPr lang="fr-FR" baseline="0" dirty="0"/>
              <a:t> </a:t>
            </a:r>
            <a:r>
              <a:rPr lang="fr-FR" baseline="0" dirty="0" err="1"/>
              <a:t>is</a:t>
            </a:r>
            <a:r>
              <a:rPr lang="fr-FR" baseline="0" dirty="0"/>
              <a:t> </a:t>
            </a:r>
            <a:r>
              <a:rPr lang="fr-FR" baseline="0" dirty="0" err="1"/>
              <a:t>having</a:t>
            </a:r>
            <a:r>
              <a:rPr lang="fr-FR" baseline="0" dirty="0"/>
              <a:t> </a:t>
            </a:r>
            <a:r>
              <a:rPr lang="fr-FR" baseline="0" dirty="0" err="1"/>
              <a:t>access</a:t>
            </a:r>
            <a:r>
              <a:rPr lang="fr-FR" baseline="0" dirty="0"/>
              <a:t> of patient data, in real time, </a:t>
            </a:r>
            <a:r>
              <a:rPr lang="fr-FR" baseline="0" dirty="0" err="1"/>
              <a:t>with</a:t>
            </a:r>
            <a:r>
              <a:rPr lang="fr-FR" baseline="0" dirty="0"/>
              <a:t> the </a:t>
            </a:r>
            <a:r>
              <a:rPr lang="fr-FR" baseline="0" dirty="0" err="1"/>
              <a:t>ability</a:t>
            </a:r>
            <a:r>
              <a:rPr lang="fr-FR" baseline="0" dirty="0"/>
              <a:t> to </a:t>
            </a:r>
            <a:r>
              <a:rPr lang="fr-FR" baseline="0" dirty="0" err="1"/>
              <a:t>track</a:t>
            </a:r>
            <a:r>
              <a:rPr lang="fr-FR" baseline="0" dirty="0"/>
              <a:t> patients </a:t>
            </a:r>
            <a:r>
              <a:rPr lang="fr-FR" baseline="0" dirty="0" err="1"/>
              <a:t>throughout</a:t>
            </a:r>
            <a:r>
              <a:rPr lang="fr-FR" baseline="0" dirty="0"/>
              <a:t> </a:t>
            </a:r>
            <a:r>
              <a:rPr lang="fr-FR" baseline="0" dirty="0" err="1"/>
              <a:t>their</a:t>
            </a:r>
            <a:r>
              <a:rPr lang="fr-FR" baseline="0" dirty="0"/>
              <a:t> </a:t>
            </a:r>
            <a:r>
              <a:rPr lang="fr-FR" baseline="0" dirty="0" err="1"/>
              <a:t>episode</a:t>
            </a:r>
            <a:r>
              <a:rPr lang="fr-FR" baseline="0" dirty="0"/>
              <a:t> of care, and the right </a:t>
            </a:r>
            <a:r>
              <a:rPr lang="fr-FR" baseline="0" dirty="0" err="1"/>
              <a:t>resources</a:t>
            </a:r>
            <a:r>
              <a:rPr lang="fr-FR" baseline="0" dirty="0"/>
              <a:t> to look </a:t>
            </a:r>
            <a:r>
              <a:rPr lang="fr-FR" baseline="0" dirty="0" err="1"/>
              <a:t>after</a:t>
            </a:r>
            <a:r>
              <a:rPr lang="fr-FR" baseline="0" dirty="0"/>
              <a:t> </a:t>
            </a:r>
            <a:r>
              <a:rPr lang="fr-FR" baseline="0" dirty="0" err="1"/>
              <a:t>their</a:t>
            </a:r>
            <a:r>
              <a:rPr lang="fr-FR" baseline="0" dirty="0"/>
              <a:t> </a:t>
            </a:r>
            <a:r>
              <a:rPr lang="fr-FR" baseline="0" dirty="0" err="1"/>
              <a:t>needs</a:t>
            </a:r>
            <a:r>
              <a:rPr lang="fr-FR" baseline="0" dirty="0"/>
              <a:t>. In </a:t>
            </a:r>
            <a:r>
              <a:rPr lang="fr-FR" baseline="0" dirty="0" err="1"/>
              <a:t>each</a:t>
            </a:r>
            <a:r>
              <a:rPr lang="fr-FR" baseline="0" dirty="0"/>
              <a:t> of </a:t>
            </a:r>
            <a:r>
              <a:rPr lang="fr-FR" baseline="0" dirty="0" err="1"/>
              <a:t>these</a:t>
            </a:r>
            <a:r>
              <a:rPr lang="fr-FR" baseline="0" dirty="0"/>
              <a:t> cases </a:t>
            </a:r>
            <a:r>
              <a:rPr lang="fr-FR" baseline="0" dirty="0" err="1"/>
              <a:t>technology</a:t>
            </a:r>
            <a:r>
              <a:rPr lang="fr-FR" baseline="0" dirty="0"/>
              <a:t> has </a:t>
            </a:r>
            <a:r>
              <a:rPr lang="fr-FR" baseline="0" dirty="0" err="1"/>
              <a:t>had</a:t>
            </a:r>
            <a:r>
              <a:rPr lang="fr-FR" baseline="0" dirty="0"/>
              <a:t> a major impact but </a:t>
            </a:r>
            <a:r>
              <a:rPr lang="fr-FR" baseline="0" dirty="0" err="1"/>
              <a:t>it</a:t>
            </a:r>
            <a:r>
              <a:rPr lang="fr-FR" baseline="0" dirty="0"/>
              <a:t> has been a long </a:t>
            </a:r>
            <a:r>
              <a:rPr lang="fr-FR" baseline="0" dirty="0" err="1"/>
              <a:t>journey</a:t>
            </a:r>
            <a:r>
              <a:rPr lang="fr-FR" baseline="0" dirty="0"/>
              <a:t>, and in </a:t>
            </a:r>
            <a:r>
              <a:rPr lang="fr-FR" baseline="0" dirty="0" err="1"/>
              <a:t>my</a:t>
            </a:r>
            <a:r>
              <a:rPr lang="fr-FR" baseline="0" dirty="0"/>
              <a:t> </a:t>
            </a:r>
            <a:r>
              <a:rPr lang="fr-FR" baseline="0" dirty="0" err="1"/>
              <a:t>own</a:t>
            </a:r>
            <a:r>
              <a:rPr lang="fr-FR" baseline="0" dirty="0"/>
              <a:t> </a:t>
            </a:r>
            <a:r>
              <a:rPr lang="fr-FR" baseline="0" dirty="0" err="1"/>
              <a:t>experience</a:t>
            </a:r>
            <a:r>
              <a:rPr lang="fr-FR" baseline="0" dirty="0"/>
              <a:t> </a:t>
            </a:r>
            <a:r>
              <a:rPr lang="fr-FR" baseline="0" dirty="0" err="1"/>
              <a:t>changing</a:t>
            </a:r>
            <a:r>
              <a:rPr lang="fr-FR" baseline="0" dirty="0"/>
              <a:t> the culture in the </a:t>
            </a:r>
            <a:r>
              <a:rPr lang="fr-FR" baseline="0" dirty="0" err="1"/>
              <a:t>healthcare</a:t>
            </a:r>
            <a:r>
              <a:rPr lang="fr-FR" baseline="0" dirty="0"/>
              <a:t> profession </a:t>
            </a:r>
            <a:r>
              <a:rPr lang="fr-FR" baseline="0" dirty="0" err="1"/>
              <a:t>is</a:t>
            </a:r>
            <a:r>
              <a:rPr lang="fr-FR" baseline="0" dirty="0"/>
              <a:t> </a:t>
            </a:r>
            <a:r>
              <a:rPr lang="fr-FR" baseline="0" dirty="0" err="1"/>
              <a:t>very</a:t>
            </a:r>
            <a:r>
              <a:rPr lang="fr-FR" baseline="0" dirty="0"/>
              <a:t> </a:t>
            </a:r>
            <a:r>
              <a:rPr lang="fr-FR" baseline="0" dirty="0" err="1"/>
              <a:t>difficult</a:t>
            </a:r>
            <a:r>
              <a:rPr lang="fr-FR" baseline="0" dirty="0"/>
              <a:t>, </a:t>
            </a:r>
            <a:r>
              <a:rPr lang="fr-FR" baseline="0" dirty="0" err="1"/>
              <a:t>it</a:t>
            </a:r>
            <a:r>
              <a:rPr lang="fr-FR" baseline="0" dirty="0"/>
              <a:t> </a:t>
            </a:r>
            <a:r>
              <a:rPr lang="fr-FR" baseline="0" dirty="0" err="1"/>
              <a:t>is</a:t>
            </a:r>
            <a:r>
              <a:rPr lang="fr-FR" baseline="0" dirty="0"/>
              <a:t> important to </a:t>
            </a:r>
            <a:r>
              <a:rPr lang="fr-FR" baseline="0" dirty="0" err="1"/>
              <a:t>ensure</a:t>
            </a:r>
            <a:r>
              <a:rPr lang="fr-FR" baseline="0" dirty="0"/>
              <a:t> the </a:t>
            </a:r>
            <a:r>
              <a:rPr lang="fr-FR" baseline="0" dirty="0" err="1"/>
              <a:t>technology</a:t>
            </a:r>
            <a:r>
              <a:rPr lang="fr-FR" baseline="0" dirty="0"/>
              <a:t> </a:t>
            </a:r>
            <a:r>
              <a:rPr lang="fr-FR" baseline="0" dirty="0" err="1"/>
              <a:t>is</a:t>
            </a:r>
            <a:r>
              <a:rPr lang="fr-FR" baseline="0" dirty="0"/>
              <a:t> </a:t>
            </a:r>
            <a:r>
              <a:rPr lang="fr-FR" baseline="0" dirty="0" err="1"/>
              <a:t>easy</a:t>
            </a:r>
            <a:r>
              <a:rPr lang="fr-FR" baseline="0" dirty="0"/>
              <a:t> to use as </a:t>
            </a:r>
            <a:r>
              <a:rPr lang="fr-FR" baseline="0" dirty="0" err="1"/>
              <a:t>busy</a:t>
            </a:r>
            <a:r>
              <a:rPr lang="fr-FR" baseline="0" dirty="0"/>
              <a:t> </a:t>
            </a:r>
            <a:r>
              <a:rPr lang="fr-FR" baseline="0" dirty="0" err="1"/>
              <a:t>clinicians</a:t>
            </a:r>
            <a:r>
              <a:rPr lang="fr-FR" baseline="0" dirty="0"/>
              <a:t> dont have the time to second </a:t>
            </a:r>
            <a:r>
              <a:rPr lang="fr-FR" baseline="0" dirty="0" err="1"/>
              <a:t>guess</a:t>
            </a:r>
            <a:r>
              <a:rPr lang="fr-FR" baseline="0" dirty="0"/>
              <a:t> how to use </a:t>
            </a:r>
            <a:r>
              <a:rPr lang="fr-FR" baseline="0" dirty="0" err="1"/>
              <a:t>it</a:t>
            </a:r>
            <a:r>
              <a:rPr lang="fr-FR" baseline="0" dirty="0"/>
              <a:t>, and in </a:t>
            </a:r>
            <a:r>
              <a:rPr lang="fr-FR" baseline="0" dirty="0" err="1"/>
              <a:t>fact</a:t>
            </a:r>
            <a:r>
              <a:rPr lang="fr-FR" baseline="0" dirty="0"/>
              <a:t> </a:t>
            </a:r>
            <a:r>
              <a:rPr lang="fr-FR" baseline="0" dirty="0" err="1"/>
              <a:t>successful</a:t>
            </a:r>
            <a:r>
              <a:rPr lang="fr-FR" baseline="0" dirty="0"/>
              <a:t> </a:t>
            </a:r>
            <a:r>
              <a:rPr lang="fr-FR" baseline="0" dirty="0" err="1"/>
              <a:t>developers</a:t>
            </a:r>
            <a:r>
              <a:rPr lang="fr-FR" baseline="0" dirty="0"/>
              <a:t> of new software </a:t>
            </a:r>
            <a:r>
              <a:rPr lang="fr-FR" baseline="0" dirty="0" err="1"/>
              <a:t>work</a:t>
            </a:r>
            <a:r>
              <a:rPr lang="fr-FR" baseline="0" dirty="0"/>
              <a:t> </a:t>
            </a:r>
            <a:r>
              <a:rPr lang="fr-FR" baseline="0" dirty="0" err="1"/>
              <a:t>with</a:t>
            </a:r>
            <a:r>
              <a:rPr lang="fr-FR" baseline="0" dirty="0"/>
              <a:t> </a:t>
            </a:r>
            <a:r>
              <a:rPr lang="fr-FR" baseline="0" dirty="0" err="1"/>
              <a:t>clinicians</a:t>
            </a:r>
            <a:r>
              <a:rPr lang="fr-FR" baseline="0" dirty="0"/>
              <a:t> to </a:t>
            </a:r>
            <a:r>
              <a:rPr lang="fr-FR" baseline="0" dirty="0" err="1"/>
              <a:t>ensure</a:t>
            </a:r>
            <a:r>
              <a:rPr lang="fr-FR" baseline="0" dirty="0"/>
              <a:t> </a:t>
            </a:r>
            <a:r>
              <a:rPr lang="fr-FR" baseline="0" dirty="0" err="1"/>
              <a:t>they</a:t>
            </a:r>
            <a:r>
              <a:rPr lang="fr-FR" baseline="0" dirty="0"/>
              <a:t> </a:t>
            </a:r>
            <a:r>
              <a:rPr lang="fr-FR" baseline="0" dirty="0" err="1"/>
              <a:t>thoroughly</a:t>
            </a:r>
            <a:r>
              <a:rPr lang="fr-FR" baseline="0" dirty="0"/>
              <a:t> </a:t>
            </a:r>
            <a:r>
              <a:rPr lang="fr-FR" baseline="0" dirty="0" err="1"/>
              <a:t>understand</a:t>
            </a:r>
            <a:r>
              <a:rPr lang="fr-FR" baseline="0" dirty="0"/>
              <a:t> workflows and </a:t>
            </a:r>
            <a:r>
              <a:rPr lang="fr-FR" baseline="0" dirty="0" err="1"/>
              <a:t>follow</a:t>
            </a:r>
            <a:r>
              <a:rPr lang="fr-FR" baseline="0" dirty="0"/>
              <a:t> the exact   In the </a:t>
            </a:r>
            <a:r>
              <a:rPr lang="fr-FR" baseline="0" dirty="0" err="1"/>
              <a:t>next</a:t>
            </a:r>
            <a:r>
              <a:rPr lang="fr-FR" baseline="0" dirty="0"/>
              <a:t> </a:t>
            </a:r>
            <a:r>
              <a:rPr lang="fr-FR" baseline="0" dirty="0" err="1"/>
              <a:t>two</a:t>
            </a:r>
            <a:r>
              <a:rPr lang="fr-FR" baseline="0" dirty="0"/>
              <a:t> slides </a:t>
            </a:r>
            <a:r>
              <a:rPr lang="fr-FR" baseline="0" dirty="0" err="1"/>
              <a:t>we</a:t>
            </a:r>
            <a:r>
              <a:rPr lang="fr-FR" baseline="0" dirty="0"/>
              <a:t> </a:t>
            </a:r>
            <a:r>
              <a:rPr lang="fr-FR" baseline="0" dirty="0" err="1"/>
              <a:t>will</a:t>
            </a:r>
            <a:r>
              <a:rPr lang="fr-FR" baseline="0" dirty="0"/>
              <a:t> </a:t>
            </a:r>
            <a:r>
              <a:rPr lang="fr-FR" baseline="0" dirty="0" err="1"/>
              <a:t>identify</a:t>
            </a:r>
            <a:r>
              <a:rPr lang="fr-FR" baseline="0" dirty="0"/>
              <a:t> the type of software </a:t>
            </a:r>
            <a:r>
              <a:rPr lang="fr-FR" baseline="0" dirty="0" err="1"/>
              <a:t>technology</a:t>
            </a:r>
            <a:r>
              <a:rPr lang="fr-FR" baseline="0" dirty="0"/>
              <a:t> </a:t>
            </a:r>
            <a:r>
              <a:rPr lang="fr-FR" baseline="0" dirty="0" err="1"/>
              <a:t>that</a:t>
            </a:r>
            <a:r>
              <a:rPr lang="fr-FR" baseline="0" dirty="0"/>
              <a:t> has </a:t>
            </a:r>
            <a:r>
              <a:rPr lang="fr-FR" baseline="0" dirty="0" err="1"/>
              <a:t>had</a:t>
            </a:r>
            <a:r>
              <a:rPr lang="fr-FR" baseline="0" dirty="0"/>
              <a:t> </a:t>
            </a:r>
            <a:r>
              <a:rPr lang="fr-FR" baseline="0" dirty="0" err="1"/>
              <a:t>widespread</a:t>
            </a:r>
            <a:r>
              <a:rPr lang="fr-FR" baseline="0" dirty="0"/>
              <a:t> adoption in the NHS, </a:t>
            </a:r>
            <a:endParaRPr lang="fr-FR" dirty="0"/>
          </a:p>
        </p:txBody>
      </p:sp>
      <p:sp>
        <p:nvSpPr>
          <p:cNvPr id="4" name="Espace réservé du numéro de diapositive 3"/>
          <p:cNvSpPr>
            <a:spLocks noGrp="1"/>
          </p:cNvSpPr>
          <p:nvPr>
            <p:ph type="sldNum" sz="quarter" idx="10"/>
          </p:nvPr>
        </p:nvSpPr>
        <p:spPr/>
        <p:txBody>
          <a:bodyPr/>
          <a:lstStyle/>
          <a:p>
            <a:fld id="{CB130817-AB0D-4CF2-A02C-17BFF55CA70B}" type="slidenum">
              <a:rPr lang="fr-FR" smtClean="0"/>
              <a:t>5</a:t>
            </a:fld>
            <a:endParaRPr lang="fr-FR"/>
          </a:p>
        </p:txBody>
      </p:sp>
    </p:spTree>
    <p:extLst>
      <p:ext uri="{BB962C8B-B14F-4D97-AF65-F5344CB8AC3E}">
        <p14:creationId xmlns:p14="http://schemas.microsoft.com/office/powerpoint/2010/main" val="359086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from left to right , half of nurses have witnessed a medical error because</a:t>
            </a:r>
            <a:r>
              <a:rPr lang="en-GB" baseline="0" dirty="0"/>
              <a:t> of the lack of device co-ordination, which essentially means that the patient data is spread between different devices and to collect them all into one place is simply a nightmare.  All nurses joined the profession to help people, it must be soul destroying when you know there are so many inefficiencies in their working practices, 91% of nurses interviewed said that want to spend less time fiddling about with machines than dealing with the needs of their patients. </a:t>
            </a:r>
          </a:p>
          <a:p>
            <a:endParaRPr lang="en-GB" baseline="0" dirty="0"/>
          </a:p>
          <a:p>
            <a:r>
              <a:rPr lang="en-GB" baseline="0" dirty="0"/>
              <a:t>90% of hospitals use Six or more devices that could be integrated to the core EPR system, research shows that only 1/3 of hospitals actually integrate medical devices with their EPR today, fewer that 3 types of devices are integrated in hospitals investing in interoperability, most of these devices are in a ITU / Critical Care setting although most of the data sits in silos in the department. All this means that potentially missing bits or delayed patient information could potentially harm or even cause the death of a patient. </a:t>
            </a:r>
            <a:endParaRPr lang="en-GB" dirty="0"/>
          </a:p>
        </p:txBody>
      </p:sp>
      <p:sp>
        <p:nvSpPr>
          <p:cNvPr id="4" name="Slide Number Placeholder 3"/>
          <p:cNvSpPr>
            <a:spLocks noGrp="1"/>
          </p:cNvSpPr>
          <p:nvPr>
            <p:ph type="sldNum" sz="quarter" idx="10"/>
          </p:nvPr>
        </p:nvSpPr>
        <p:spPr/>
        <p:txBody>
          <a:bodyPr/>
          <a:lstStyle/>
          <a:p>
            <a:fld id="{CB130817-AB0D-4CF2-A02C-17BFF55CA70B}" type="slidenum">
              <a:rPr lang="fr-FR" smtClean="0"/>
              <a:t>6</a:t>
            </a:fld>
            <a:endParaRPr lang="fr-FR"/>
          </a:p>
        </p:txBody>
      </p:sp>
    </p:spTree>
    <p:extLst>
      <p:ext uri="{BB962C8B-B14F-4D97-AF65-F5344CB8AC3E}">
        <p14:creationId xmlns:p14="http://schemas.microsoft.com/office/powerpoint/2010/main" val="54933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slide aims to show that by automating the care process</a:t>
            </a:r>
            <a:r>
              <a:rPr lang="en-GB" baseline="0" dirty="0"/>
              <a:t> of the collection of patients vital signs on the left we see that the number of errors are almost reduced by 50% compared to the manual collection of vital signs using pen and paper. </a:t>
            </a:r>
          </a:p>
          <a:p>
            <a:endParaRPr lang="en-GB" baseline="0" dirty="0"/>
          </a:p>
          <a:p>
            <a:r>
              <a:rPr lang="en-GB" baseline="0" dirty="0"/>
              <a:t>And then on the right, we look at the research that shows the different methods of collection and the time it takes to process the information, if we look at the far right we can see that documenting by hand on paper and then documenting the information on an available computer at a nursing station takes almost twice as long than if we the process was automatically engaged. This is significant when you consider all the pressures we previously presented at the beginning of the slide.</a:t>
            </a:r>
          </a:p>
          <a:p>
            <a:endParaRPr lang="en-GB" baseline="0" dirty="0"/>
          </a:p>
          <a:p>
            <a:r>
              <a:rPr lang="en-GB" baseline="0" dirty="0"/>
              <a:t>Ok so now that we have covered both the patient outcome and efficiency considerations , lets know see what the staff actually think about their current predicament and what they think will help them</a:t>
            </a:r>
            <a:endParaRPr lang="en-GB" dirty="0"/>
          </a:p>
        </p:txBody>
      </p:sp>
      <p:sp>
        <p:nvSpPr>
          <p:cNvPr id="4" name="Slide Number Placeholder 3"/>
          <p:cNvSpPr>
            <a:spLocks noGrp="1"/>
          </p:cNvSpPr>
          <p:nvPr>
            <p:ph type="sldNum" sz="quarter" idx="10"/>
          </p:nvPr>
        </p:nvSpPr>
        <p:spPr/>
        <p:txBody>
          <a:bodyPr/>
          <a:lstStyle/>
          <a:p>
            <a:fld id="{CB130817-AB0D-4CF2-A02C-17BFF55CA70B}" type="slidenum">
              <a:rPr lang="fr-FR" smtClean="0"/>
              <a:t>10</a:t>
            </a:fld>
            <a:endParaRPr lang="fr-FR"/>
          </a:p>
        </p:txBody>
      </p:sp>
    </p:spTree>
    <p:extLst>
      <p:ext uri="{BB962C8B-B14F-4D97-AF65-F5344CB8AC3E}">
        <p14:creationId xmlns:p14="http://schemas.microsoft.com/office/powerpoint/2010/main" val="56138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MDI so important,</a:t>
            </a:r>
          </a:p>
          <a:p>
            <a:endParaRPr lang="en-GB" dirty="0"/>
          </a:p>
          <a:p>
            <a:r>
              <a:rPr lang="en-GB" dirty="0"/>
              <a:t>First</a:t>
            </a:r>
            <a:r>
              <a:rPr lang="en-GB" baseline="0" dirty="0"/>
              <a:t> and foremost there is a “safety net” for patients and carer, as the data information is guaranteed to be collected and interpreted accurately, its human nature to make mistakes.</a:t>
            </a:r>
          </a:p>
          <a:p>
            <a:endParaRPr lang="en-GB" baseline="0" dirty="0"/>
          </a:p>
          <a:p>
            <a:r>
              <a:rPr lang="en-GB" baseline="0" dirty="0"/>
              <a:t>Nurses are able to care more for the patient</a:t>
            </a:r>
          </a:p>
          <a:p>
            <a:endParaRPr lang="en-GB" baseline="0" dirty="0"/>
          </a:p>
          <a:p>
            <a:r>
              <a:rPr lang="en-GB" baseline="0" dirty="0"/>
              <a:t>The number of errors will reduce, this will improve patient’s safety and there is no ambiguity about the results of the readings taken.</a:t>
            </a:r>
          </a:p>
          <a:p>
            <a:endParaRPr lang="en-GB" baseline="0" dirty="0"/>
          </a:p>
          <a:p>
            <a:r>
              <a:rPr lang="en-GB" baseline="0" dirty="0"/>
              <a:t>With such a dramatic reduction in the level of current resources with an increased level of demand for health services it is obvious that we need to look at the introduction of automation and of course in time AI. </a:t>
            </a:r>
          </a:p>
          <a:p>
            <a:endParaRPr lang="en-GB" baseline="0" dirty="0"/>
          </a:p>
          <a:p>
            <a:r>
              <a:rPr lang="en-GB" baseline="0" dirty="0"/>
              <a:t>The ability to extract information and send to any IT system, including smartphone, tablet, computer on wheels </a:t>
            </a:r>
            <a:r>
              <a:rPr lang="en-GB" baseline="0" dirty="0" err="1"/>
              <a:t>etc</a:t>
            </a:r>
            <a:r>
              <a:rPr lang="en-GB" baseline="0" dirty="0"/>
              <a:t>…all at the same time in one place or many places or pre-configured to respond to a management devised protocol has obvious benefits of proactive behaviour and detection of deterioration and more timely intervention opportunity.</a:t>
            </a:r>
          </a:p>
          <a:p>
            <a:endParaRPr lang="en-GB" baseline="0" dirty="0"/>
          </a:p>
          <a:p>
            <a:r>
              <a:rPr lang="en-GB" baseline="0" dirty="0"/>
              <a:t>Security and the protection of patient data is a major driver to introduce automation, you will learn from Anil shortly how our Patient Connect software works with this in mind, but just to finish let me give you a few examples of 4 different projects that </a:t>
            </a:r>
            <a:endParaRPr lang="en-GB" dirty="0"/>
          </a:p>
          <a:p>
            <a:endParaRPr lang="en-GB" dirty="0"/>
          </a:p>
          <a:p>
            <a:endParaRPr lang="en-GB" dirty="0"/>
          </a:p>
          <a:p>
            <a:r>
              <a:rPr lang="en-GB" dirty="0"/>
              <a:t>Project Examples –</a:t>
            </a:r>
            <a:r>
              <a:rPr lang="en-GB" baseline="0" dirty="0"/>
              <a:t> In Maternity, Security, </a:t>
            </a:r>
            <a:r>
              <a:rPr lang="en-GB" baseline="0" dirty="0" err="1"/>
              <a:t>etc</a:t>
            </a:r>
            <a:r>
              <a:rPr lang="en-GB" baseline="0" dirty="0"/>
              <a:t>…..ITU project Dorchester – </a:t>
            </a:r>
          </a:p>
          <a:p>
            <a:endParaRPr lang="en-GB" baseline="0" dirty="0"/>
          </a:p>
          <a:p>
            <a:r>
              <a:rPr lang="en-GB" baseline="0" dirty="0"/>
              <a:t>Clinical Engineering – procurement strategy -  </a:t>
            </a:r>
            <a:endParaRPr lang="en-GB" dirty="0"/>
          </a:p>
        </p:txBody>
      </p:sp>
      <p:sp>
        <p:nvSpPr>
          <p:cNvPr id="4" name="Slide Number Placeholder 3"/>
          <p:cNvSpPr>
            <a:spLocks noGrp="1"/>
          </p:cNvSpPr>
          <p:nvPr>
            <p:ph type="sldNum" sz="quarter" idx="10"/>
          </p:nvPr>
        </p:nvSpPr>
        <p:spPr/>
        <p:txBody>
          <a:bodyPr/>
          <a:lstStyle/>
          <a:p>
            <a:fld id="{CB130817-AB0D-4CF2-A02C-17BFF55CA70B}" type="slidenum">
              <a:rPr lang="fr-FR" smtClean="0"/>
              <a:t>12</a:t>
            </a:fld>
            <a:endParaRPr lang="fr-FR"/>
          </a:p>
        </p:txBody>
      </p:sp>
    </p:spTree>
    <p:extLst>
      <p:ext uri="{BB962C8B-B14F-4D97-AF65-F5344CB8AC3E}">
        <p14:creationId xmlns:p14="http://schemas.microsoft.com/office/powerpoint/2010/main" val="358687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C001FD-7E5C-4189-A490-B6A57896C735}" type="slidenum">
              <a:rPr lang="en-US" smtClean="0"/>
              <a:t>13</a:t>
            </a:fld>
            <a:endParaRPr lang="en-US"/>
          </a:p>
        </p:txBody>
      </p:sp>
    </p:spTree>
    <p:extLst>
      <p:ext uri="{BB962C8B-B14F-4D97-AF65-F5344CB8AC3E}">
        <p14:creationId xmlns:p14="http://schemas.microsoft.com/office/powerpoint/2010/main" val="95567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C001FD-7E5C-4189-A490-B6A57896C735}" type="slidenum">
              <a:rPr lang="en-US" smtClean="0"/>
              <a:t>20</a:t>
            </a:fld>
            <a:endParaRPr lang="en-US"/>
          </a:p>
        </p:txBody>
      </p:sp>
    </p:spTree>
    <p:extLst>
      <p:ext uri="{BB962C8B-B14F-4D97-AF65-F5344CB8AC3E}">
        <p14:creationId xmlns:p14="http://schemas.microsoft.com/office/powerpoint/2010/main" val="188011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C001FD-7E5C-4189-A490-B6A57896C735}" type="slidenum">
              <a:rPr lang="en-US" smtClean="0"/>
              <a:t>44</a:t>
            </a:fld>
            <a:endParaRPr lang="en-US"/>
          </a:p>
        </p:txBody>
      </p:sp>
    </p:spTree>
    <p:extLst>
      <p:ext uri="{BB962C8B-B14F-4D97-AF65-F5344CB8AC3E}">
        <p14:creationId xmlns:p14="http://schemas.microsoft.com/office/powerpoint/2010/main" val="142867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tx1">
                    <a:lumMod val="75000"/>
                    <a:lumOff val="25000"/>
                  </a:schemeClr>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61440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1" y="0"/>
            <a:ext cx="12192000" cy="4914899"/>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95945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solidFill>
          <a:schemeClr val="tx2"/>
        </a:solidFill>
        <a:effectLst/>
      </p:bgPr>
    </p:bg>
    <p:spTree>
      <p:nvGrpSpPr>
        <p:cNvPr id="1" name=""/>
        <p:cNvGrpSpPr/>
        <p:nvPr/>
      </p:nvGrpSpPr>
      <p:grpSpPr>
        <a:xfrm>
          <a:off x="0" y="0"/>
          <a:ext cx="0" cy="0"/>
          <a:chOff x="0" y="0"/>
          <a:chExt cx="0" cy="0"/>
        </a:xfrm>
      </p:grpSpPr>
      <p:sp>
        <p:nvSpPr>
          <p:cNvPr id="9" name="Freeform 8"/>
          <p:cNvSpPr/>
          <p:nvPr userDrawn="1"/>
        </p:nvSpPr>
        <p:spPr>
          <a:xfrm>
            <a:off x="2017486" y="2985099"/>
            <a:ext cx="9144000" cy="1679195"/>
          </a:xfrm>
          <a:custGeom>
            <a:avLst/>
            <a:gdLst>
              <a:gd name="connsiteX0" fmla="*/ 0 w 10174514"/>
              <a:gd name="connsiteY0" fmla="*/ 0 h 1679195"/>
              <a:gd name="connsiteX1" fmla="*/ 10174514 w 10174514"/>
              <a:gd name="connsiteY1" fmla="*/ 0 h 1679195"/>
              <a:gd name="connsiteX2" fmla="*/ 10174514 w 10174514"/>
              <a:gd name="connsiteY2" fmla="*/ 1 h 1679195"/>
              <a:gd name="connsiteX3" fmla="*/ 9093554 w 10174514"/>
              <a:gd name="connsiteY3" fmla="*/ 1 h 1679195"/>
              <a:gd name="connsiteX4" fmla="*/ 10121055 w 10174514"/>
              <a:gd name="connsiteY4" fmla="*/ 1679195 h 1679195"/>
              <a:gd name="connsiteX5" fmla="*/ 0 w 10174514"/>
              <a:gd name="connsiteY5" fmla="*/ 1679195 h 16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514" h="1679195">
                <a:moveTo>
                  <a:pt x="0" y="0"/>
                </a:moveTo>
                <a:lnTo>
                  <a:pt x="10174514" y="0"/>
                </a:lnTo>
                <a:lnTo>
                  <a:pt x="10174514" y="1"/>
                </a:lnTo>
                <a:lnTo>
                  <a:pt x="9093554" y="1"/>
                </a:lnTo>
                <a:lnTo>
                  <a:pt x="10121055" y="1679195"/>
                </a:lnTo>
                <a:lnTo>
                  <a:pt x="0" y="1679195"/>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7"/>
          <p:cNvSpPr/>
          <p:nvPr userDrawn="1"/>
        </p:nvSpPr>
        <p:spPr>
          <a:xfrm flipH="1">
            <a:off x="124947" y="2985099"/>
            <a:ext cx="3327400" cy="1679195"/>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7"/>
          <p:cNvSpPr/>
          <p:nvPr userDrawn="1"/>
        </p:nvSpPr>
        <p:spPr>
          <a:xfrm flipH="1">
            <a:off x="-1" y="2985100"/>
            <a:ext cx="3327400" cy="1679194"/>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ctrTitle"/>
          </p:nvPr>
        </p:nvSpPr>
        <p:spPr>
          <a:xfrm>
            <a:off x="4601042" y="3255119"/>
            <a:ext cx="5411749" cy="480131"/>
          </a:xfrm>
        </p:spPr>
        <p:txBody>
          <a:bodyPr anchor="ctr"/>
          <a:lstStyle>
            <a:lvl1pPr algn="l">
              <a:defRPr lang="en-US" sz="2800" kern="1200" dirty="0">
                <a:solidFill>
                  <a:schemeClr val="bg1"/>
                </a:solidFill>
              </a:defRPr>
            </a:lvl1pPr>
          </a:lstStyle>
          <a:p>
            <a:pPr marL="0" lvl="0" algn="l" defTabSz="914400">
              <a:spcBef>
                <a:spcPts val="1000"/>
              </a:spcBef>
            </a:pPr>
            <a:r>
              <a:rPr lang="en-US" dirty="0"/>
              <a:t>Click to edit Master title style</a:t>
            </a:r>
          </a:p>
        </p:txBody>
      </p:sp>
      <p:sp>
        <p:nvSpPr>
          <p:cNvPr id="20" name="Subtitle 2"/>
          <p:cNvSpPr>
            <a:spLocks noGrp="1"/>
          </p:cNvSpPr>
          <p:nvPr>
            <p:ph type="subTitle" idx="1"/>
          </p:nvPr>
        </p:nvSpPr>
        <p:spPr>
          <a:xfrm>
            <a:off x="4601042" y="3771893"/>
            <a:ext cx="2431050" cy="258532"/>
          </a:xfrm>
          <a:prstGeom prst="rect">
            <a:avLst/>
          </a:prstGeom>
          <a:noFill/>
        </p:spPr>
        <p:txBody>
          <a:bodyPr wrap="square">
            <a:spAutoFit/>
          </a:bodyPr>
          <a:lstStyle>
            <a:lvl1pPr marL="0" indent="0">
              <a:buNone/>
              <a:defRPr lang="en-US" sz="1200" dirty="0">
                <a:solidFill>
                  <a:schemeClr val="bg1"/>
                </a:solidFill>
                <a:latin typeface="+mj-lt"/>
                <a:ea typeface="Roboto Light" panose="02000000000000000000" pitchFamily="2" charset="0"/>
                <a:cs typeface="Arial" charset="0"/>
              </a:defRPr>
            </a:lvl1pPr>
          </a:lstStyle>
          <a:p>
            <a:pPr marL="0" lvl="0" defTabSz="914400">
              <a:buClr>
                <a:srgbClr val="E24848"/>
              </a:buClr>
            </a:pPr>
            <a:r>
              <a:rPr lang="en-US" dirty="0"/>
              <a:t>Click to edit Master subtitle style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Tree>
    <p:extLst>
      <p:ext uri="{BB962C8B-B14F-4D97-AF65-F5344CB8AC3E}">
        <p14:creationId xmlns:p14="http://schemas.microsoft.com/office/powerpoint/2010/main" val="321753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Blank">
    <p:bg>
      <p:bgPr>
        <a:solidFill>
          <a:schemeClr val="tx2"/>
        </a:solidFill>
        <a:effectLst/>
      </p:bgPr>
    </p:bg>
    <p:spTree>
      <p:nvGrpSpPr>
        <p:cNvPr id="1" name=""/>
        <p:cNvGrpSpPr/>
        <p:nvPr/>
      </p:nvGrpSpPr>
      <p:grpSpPr>
        <a:xfrm>
          <a:off x="0" y="0"/>
          <a:ext cx="0" cy="0"/>
          <a:chOff x="0" y="0"/>
          <a:chExt cx="0" cy="0"/>
        </a:xfrm>
      </p:grpSpPr>
      <p:sp>
        <p:nvSpPr>
          <p:cNvPr id="8" name="Snip Single Corner Rectangle 7"/>
          <p:cNvSpPr/>
          <p:nvPr userDrawn="1"/>
        </p:nvSpPr>
        <p:spPr>
          <a:xfrm>
            <a:off x="1480944" y="3609213"/>
            <a:ext cx="8582816" cy="1679195"/>
          </a:xfrm>
          <a:prstGeom prst="snip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p:cNvSpPr/>
          <p:nvPr userDrawn="1"/>
        </p:nvSpPr>
        <p:spPr>
          <a:xfrm flipH="1">
            <a:off x="-1" y="3609214"/>
            <a:ext cx="3327400" cy="1679194"/>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ctrTitle"/>
          </p:nvPr>
        </p:nvSpPr>
        <p:spPr>
          <a:xfrm>
            <a:off x="4360902" y="3859963"/>
            <a:ext cx="5411749" cy="480131"/>
          </a:xfrm>
        </p:spPr>
        <p:txBody>
          <a:bodyPr anchor="ctr"/>
          <a:lstStyle>
            <a:lvl1pPr algn="l">
              <a:defRPr lang="en-US" sz="2800" kern="1200" dirty="0">
                <a:solidFill>
                  <a:schemeClr val="bg1"/>
                </a:solidFill>
              </a:defRPr>
            </a:lvl1pPr>
          </a:lstStyle>
          <a:p>
            <a:pPr marL="0" lvl="0" algn="l" defTabSz="914400">
              <a:spcBef>
                <a:spcPts val="1000"/>
              </a:spcBef>
            </a:pPr>
            <a:r>
              <a:rPr lang="en-US" dirty="0"/>
              <a:t>Click to edit Master title style</a:t>
            </a:r>
          </a:p>
        </p:txBody>
      </p:sp>
      <p:sp>
        <p:nvSpPr>
          <p:cNvPr id="20" name="Subtitle 2"/>
          <p:cNvSpPr>
            <a:spLocks noGrp="1"/>
          </p:cNvSpPr>
          <p:nvPr>
            <p:ph type="subTitle" idx="1"/>
          </p:nvPr>
        </p:nvSpPr>
        <p:spPr>
          <a:xfrm>
            <a:off x="4360902" y="4376737"/>
            <a:ext cx="2431050" cy="258532"/>
          </a:xfrm>
          <a:prstGeom prst="rect">
            <a:avLst/>
          </a:prstGeom>
          <a:noFill/>
        </p:spPr>
        <p:txBody>
          <a:bodyPr wrap="square">
            <a:spAutoFit/>
          </a:bodyPr>
          <a:lstStyle>
            <a:lvl1pPr marL="0" indent="0">
              <a:buNone/>
              <a:defRPr lang="en-US" sz="1200" dirty="0">
                <a:solidFill>
                  <a:schemeClr val="bg1"/>
                </a:solidFill>
                <a:latin typeface="+mj-lt"/>
                <a:ea typeface="Roboto Light" panose="02000000000000000000" pitchFamily="2" charset="0"/>
                <a:cs typeface="Arial" charset="0"/>
              </a:defRPr>
            </a:lvl1pPr>
          </a:lstStyle>
          <a:p>
            <a:pPr marL="0" lvl="0" defTabSz="914400">
              <a:buClr>
                <a:srgbClr val="E24848"/>
              </a:buClr>
            </a:pPr>
            <a:r>
              <a:rPr lang="en-US" dirty="0"/>
              <a:t>Click to edit Master subtitle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Tree>
    <p:extLst>
      <p:ext uri="{BB962C8B-B14F-4D97-AF65-F5344CB8AC3E}">
        <p14:creationId xmlns:p14="http://schemas.microsoft.com/office/powerpoint/2010/main" val="189754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Blank">
    <p:bg>
      <p:bgPr>
        <a:solidFill>
          <a:schemeClr val="tx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
        <p:nvSpPr>
          <p:cNvPr id="10" name="Snip Diagonal Corner Rectangle 9"/>
          <p:cNvSpPr/>
          <p:nvPr userDrawn="1"/>
        </p:nvSpPr>
        <p:spPr>
          <a:xfrm>
            <a:off x="4484914" y="4373451"/>
            <a:ext cx="7707087" cy="1697448"/>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itle 1"/>
          <p:cNvSpPr>
            <a:spLocks noGrp="1"/>
          </p:cNvSpPr>
          <p:nvPr userDrawn="1">
            <p:ph type="ctrTitle"/>
          </p:nvPr>
        </p:nvSpPr>
        <p:spPr>
          <a:xfrm>
            <a:off x="6506644" y="4643735"/>
            <a:ext cx="4945128" cy="480131"/>
          </a:xfrm>
        </p:spPr>
        <p:txBody>
          <a:bodyPr anchor="ctr"/>
          <a:lstStyle>
            <a:lvl1pPr algn="l">
              <a:defRPr lang="en-US" sz="2800" kern="1200" dirty="0">
                <a:solidFill>
                  <a:schemeClr val="bg1"/>
                </a:solidFill>
              </a:defRPr>
            </a:lvl1pPr>
          </a:lstStyle>
          <a:p>
            <a:pPr marL="0" lvl="0" algn="l" defTabSz="914400">
              <a:spcBef>
                <a:spcPts val="1000"/>
              </a:spcBef>
            </a:pPr>
            <a:r>
              <a:rPr lang="en-US" dirty="0"/>
              <a:t>Click to edit Master title style</a:t>
            </a:r>
          </a:p>
        </p:txBody>
      </p:sp>
      <p:sp>
        <p:nvSpPr>
          <p:cNvPr id="20" name="Subtitle 2"/>
          <p:cNvSpPr>
            <a:spLocks noGrp="1"/>
          </p:cNvSpPr>
          <p:nvPr userDrawn="1">
            <p:ph type="subTitle" idx="1"/>
          </p:nvPr>
        </p:nvSpPr>
        <p:spPr>
          <a:xfrm>
            <a:off x="6506643" y="5160509"/>
            <a:ext cx="2431050" cy="258532"/>
          </a:xfrm>
          <a:prstGeom prst="rect">
            <a:avLst/>
          </a:prstGeom>
          <a:noFill/>
        </p:spPr>
        <p:txBody>
          <a:bodyPr wrap="square">
            <a:spAutoFit/>
          </a:bodyPr>
          <a:lstStyle>
            <a:lvl1pPr marL="0" indent="0">
              <a:buNone/>
              <a:defRPr lang="en-US" sz="1200" dirty="0">
                <a:solidFill>
                  <a:schemeClr val="bg1"/>
                </a:solidFill>
                <a:latin typeface="+mj-lt"/>
                <a:ea typeface="Roboto Light" panose="02000000000000000000" pitchFamily="2" charset="0"/>
                <a:cs typeface="Arial" charset="0"/>
              </a:defRPr>
            </a:lvl1pPr>
          </a:lstStyle>
          <a:p>
            <a:pPr marL="0" lvl="0" defTabSz="914400">
              <a:buClr>
                <a:srgbClr val="E24848"/>
              </a:buClr>
            </a:pPr>
            <a:r>
              <a:rPr lang="en-US" dirty="0"/>
              <a:t>Click to edit Master subtitle style</a:t>
            </a:r>
          </a:p>
        </p:txBody>
      </p:sp>
    </p:spTree>
    <p:extLst>
      <p:ext uri="{BB962C8B-B14F-4D97-AF65-F5344CB8AC3E}">
        <p14:creationId xmlns:p14="http://schemas.microsoft.com/office/powerpoint/2010/main" val="388850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6107286" y="0"/>
            <a:ext cx="6084711" cy="6858000"/>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1841217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Round Diagonal Corner Rectangle 5"/>
          <p:cNvSpPr/>
          <p:nvPr userDrawn="1"/>
        </p:nvSpPr>
        <p:spPr>
          <a:xfrm>
            <a:off x="4270441" y="1473201"/>
            <a:ext cx="3552761" cy="4610100"/>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flipH="1">
            <a:off x="4367895" y="1596571"/>
            <a:ext cx="3340100" cy="4363359"/>
          </a:xfrm>
          <a:prstGeom prst="round2DiagRect">
            <a:avLst>
              <a:gd name="adj1" fmla="val 0"/>
              <a:gd name="adj2" fmla="val 16372"/>
            </a:avLst>
          </a:prstGeom>
          <a:solidFill>
            <a:schemeClr val="bg1"/>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18802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1193345" y="2349501"/>
            <a:ext cx="9805307" cy="2108200"/>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817898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4" name="Rectangle 3"/>
          <p:cNvSpPr/>
          <p:nvPr userDrawn="1"/>
        </p:nvSpPr>
        <p:spPr>
          <a:xfrm>
            <a:off x="0" y="0"/>
            <a:ext cx="12192000" cy="383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421306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6" name="Rectangle 5"/>
          <p:cNvSpPr/>
          <p:nvPr userDrawn="1"/>
        </p:nvSpPr>
        <p:spPr>
          <a:xfrm>
            <a:off x="0" y="0"/>
            <a:ext cx="12192000" cy="4800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285" y="1664060"/>
            <a:ext cx="5036835" cy="2896642"/>
          </a:xfrm>
          <a:prstGeom prst="rect">
            <a:avLst/>
          </a:prstGeom>
        </p:spPr>
      </p:pic>
      <p:sp>
        <p:nvSpPr>
          <p:cNvPr id="10" name="Picture Placeholder 7"/>
          <p:cNvSpPr>
            <a:spLocks noGrp="1"/>
          </p:cNvSpPr>
          <p:nvPr>
            <p:ph type="pic" sz="quarter" idx="13"/>
          </p:nvPr>
        </p:nvSpPr>
        <p:spPr>
          <a:xfrm flipH="1">
            <a:off x="4153991" y="1859067"/>
            <a:ext cx="3814711" cy="2387990"/>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790946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1" y="1"/>
            <a:ext cx="12192000" cy="3615536"/>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 name="Picture Placeholder 3"/>
          <p:cNvSpPr>
            <a:spLocks noGrp="1"/>
          </p:cNvSpPr>
          <p:nvPr>
            <p:ph type="pic" sz="quarter" idx="14"/>
          </p:nvPr>
        </p:nvSpPr>
        <p:spPr>
          <a:xfrm>
            <a:off x="1225982" y="2392683"/>
            <a:ext cx="2005084" cy="1707835"/>
          </a:xfrm>
          <a:prstGeom prst="hexagon">
            <a:avLst/>
          </a:prstGeom>
          <a:solidFill>
            <a:schemeClr val="bg1">
              <a:lumMod val="75000"/>
            </a:schemeClr>
          </a:solidFill>
          <a:ln w="19050">
            <a:solidFill>
              <a:schemeClr val="accent4"/>
            </a:solid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58536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10" name="Rectangle 9"/>
          <p:cNvSpPr/>
          <p:nvPr userDrawn="1"/>
        </p:nvSpPr>
        <p:spPr>
          <a:xfrm>
            <a:off x="0" y="3238501"/>
            <a:ext cx="2697032" cy="361949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10"/>
          <p:cNvSpPr/>
          <p:nvPr userDrawn="1"/>
        </p:nvSpPr>
        <p:spPr>
          <a:xfrm flipV="1">
            <a:off x="1164705" y="2198570"/>
            <a:ext cx="1532327" cy="1596693"/>
          </a:xfrm>
          <a:custGeom>
            <a:avLst/>
            <a:gdLst>
              <a:gd name="connsiteX0" fmla="*/ 880278 w 1254073"/>
              <a:gd name="connsiteY0" fmla="*/ 0 h 1306751"/>
              <a:gd name="connsiteX1" fmla="*/ 1254073 w 1254073"/>
              <a:gd name="connsiteY1" fmla="*/ 0 h 1306751"/>
              <a:gd name="connsiteX2" fmla="*/ 1254073 w 1254073"/>
              <a:gd name="connsiteY2" fmla="*/ 1306751 h 1306751"/>
              <a:gd name="connsiteX3" fmla="*/ 0 w 1254073"/>
              <a:gd name="connsiteY3" fmla="*/ 1306751 h 1306751"/>
            </a:gdLst>
            <a:ahLst/>
            <a:cxnLst>
              <a:cxn ang="0">
                <a:pos x="connsiteX0" y="connsiteY0"/>
              </a:cxn>
              <a:cxn ang="0">
                <a:pos x="connsiteX1" y="connsiteY1"/>
              </a:cxn>
              <a:cxn ang="0">
                <a:pos x="connsiteX2" y="connsiteY2"/>
              </a:cxn>
              <a:cxn ang="0">
                <a:pos x="connsiteX3" y="connsiteY3"/>
              </a:cxn>
            </a:cxnLst>
            <a:rect l="l" t="t" r="r" b="b"/>
            <a:pathLst>
              <a:path w="1254073" h="1306751">
                <a:moveTo>
                  <a:pt x="880278" y="0"/>
                </a:moveTo>
                <a:lnTo>
                  <a:pt x="1254073" y="0"/>
                </a:lnTo>
                <a:lnTo>
                  <a:pt x="1254073" y="1306751"/>
                </a:lnTo>
                <a:lnTo>
                  <a:pt x="0" y="1306751"/>
                </a:lnTo>
                <a:close/>
              </a:path>
            </a:pathLst>
          </a:cu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lumMod val="75000"/>
                </a:schemeClr>
              </a:solidFill>
            </a:endParaRPr>
          </a:p>
        </p:txBody>
      </p:sp>
      <p:sp>
        <p:nvSpPr>
          <p:cNvPr id="15" name="Title 1"/>
          <p:cNvSpPr>
            <a:spLocks noGrp="1"/>
          </p:cNvSpPr>
          <p:nvPr>
            <p:ph type="ctrTitle"/>
          </p:nvPr>
        </p:nvSpPr>
        <p:spPr>
          <a:xfrm>
            <a:off x="2968038" y="2802419"/>
            <a:ext cx="7672253" cy="1588127"/>
          </a:xfrm>
          <a:noFill/>
        </p:spPr>
        <p:txBody>
          <a:bodyPr wrap="square">
            <a:spAutoFit/>
          </a:bodyPr>
          <a:lstStyle>
            <a:lvl1pPr>
              <a:defRPr lang="en-US" sz="5400" spc="-150" dirty="0">
                <a:solidFill>
                  <a:schemeClr val="tx2">
                    <a:lumMod val="75000"/>
                  </a:schemeClr>
                </a:solidFill>
              </a:defRPr>
            </a:lvl1pPr>
          </a:lstStyle>
          <a:p>
            <a:pPr marL="0" lvl="0" defTabSz="914400"/>
            <a:r>
              <a:rPr lang="en-US" dirty="0"/>
              <a:t>Click to edit Master title style</a:t>
            </a:r>
          </a:p>
        </p:txBody>
      </p:sp>
      <p:sp>
        <p:nvSpPr>
          <p:cNvPr id="16" name="Subtitle 2"/>
          <p:cNvSpPr>
            <a:spLocks noGrp="1"/>
          </p:cNvSpPr>
          <p:nvPr>
            <p:ph type="subTitle" idx="1"/>
          </p:nvPr>
        </p:nvSpPr>
        <p:spPr>
          <a:xfrm>
            <a:off x="2968038" y="4521613"/>
            <a:ext cx="2557110" cy="258532"/>
          </a:xfrm>
          <a:prstGeom prst="rect">
            <a:avLst/>
          </a:prstGeom>
          <a:noFill/>
        </p:spPr>
        <p:txBody>
          <a:bodyPr wrap="none" rtlCol="0">
            <a:spAutoFit/>
          </a:bodyPr>
          <a:lstStyle>
            <a:lvl1pPr marL="0" indent="0">
              <a:buNone/>
              <a:defRPr lang="en-US" sz="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defTabSz="914400"/>
            <a:r>
              <a:rPr lang="en-US" dirty="0"/>
              <a:t>Click to edit Master subtitle style</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Tree>
    <p:extLst>
      <p:ext uri="{BB962C8B-B14F-4D97-AF65-F5344CB8AC3E}">
        <p14:creationId xmlns:p14="http://schemas.microsoft.com/office/powerpoint/2010/main" val="43266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9" name="Picture Placeholder 7"/>
          <p:cNvSpPr>
            <a:spLocks noGrp="1"/>
          </p:cNvSpPr>
          <p:nvPr>
            <p:ph type="pic" sz="quarter" idx="15"/>
          </p:nvPr>
        </p:nvSpPr>
        <p:spPr>
          <a:xfrm flipH="1">
            <a:off x="6133696" y="2255091"/>
            <a:ext cx="1938032" cy="1784976"/>
          </a:xfrm>
          <a:prstGeom prst="round2DiagRect">
            <a:avLst>
              <a:gd name="adj1" fmla="val 0"/>
              <a:gd name="adj2" fmla="val 24283"/>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8" name="Picture Placeholder 7"/>
          <p:cNvSpPr>
            <a:spLocks noGrp="1"/>
          </p:cNvSpPr>
          <p:nvPr>
            <p:ph type="pic" sz="quarter" idx="13"/>
          </p:nvPr>
        </p:nvSpPr>
        <p:spPr>
          <a:xfrm flipH="1">
            <a:off x="4104458" y="2255091"/>
            <a:ext cx="1946875" cy="1784976"/>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171407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
        <p:nvSpPr>
          <p:cNvPr id="8" name="Picture Placeholder 7"/>
          <p:cNvSpPr>
            <a:spLocks noGrp="1"/>
          </p:cNvSpPr>
          <p:nvPr userDrawn="1">
            <p:ph type="pic" sz="quarter" idx="13"/>
          </p:nvPr>
        </p:nvSpPr>
        <p:spPr>
          <a:xfrm flipH="1">
            <a:off x="-1" y="2991522"/>
            <a:ext cx="2032000" cy="2752916"/>
          </a:xfrm>
          <a:prstGeom prst="round2DiagRect">
            <a:avLst>
              <a:gd name="adj1" fmla="val 46172"/>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4" name="Picture Placeholder 7"/>
          <p:cNvSpPr>
            <a:spLocks noGrp="1"/>
          </p:cNvSpPr>
          <p:nvPr userDrawn="1">
            <p:ph type="pic" sz="quarter" idx="14"/>
          </p:nvPr>
        </p:nvSpPr>
        <p:spPr>
          <a:xfrm flipH="1">
            <a:off x="4063999" y="2991522"/>
            <a:ext cx="2032000" cy="2752916"/>
          </a:xfrm>
          <a:prstGeom prst="round2DiagRect">
            <a:avLst>
              <a:gd name="adj1" fmla="val 46172"/>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5" name="Picture Placeholder 7"/>
          <p:cNvSpPr>
            <a:spLocks noGrp="1"/>
          </p:cNvSpPr>
          <p:nvPr userDrawn="1">
            <p:ph type="pic" sz="quarter" idx="15"/>
          </p:nvPr>
        </p:nvSpPr>
        <p:spPr>
          <a:xfrm flipH="1">
            <a:off x="8127999" y="2991522"/>
            <a:ext cx="2032000" cy="2752916"/>
          </a:xfrm>
          <a:prstGeom prst="round2DiagRect">
            <a:avLst>
              <a:gd name="adj1" fmla="val 46172"/>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377398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16" name="Picture Placeholder 7"/>
          <p:cNvSpPr>
            <a:spLocks noGrp="1"/>
          </p:cNvSpPr>
          <p:nvPr>
            <p:ph type="pic" sz="quarter" idx="15"/>
          </p:nvPr>
        </p:nvSpPr>
        <p:spPr>
          <a:xfrm flipH="1">
            <a:off x="6589072"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7" name="Picture Placeholder 7"/>
          <p:cNvSpPr>
            <a:spLocks noGrp="1"/>
          </p:cNvSpPr>
          <p:nvPr>
            <p:ph type="pic" sz="quarter" idx="16"/>
          </p:nvPr>
        </p:nvSpPr>
        <p:spPr>
          <a:xfrm flipH="1">
            <a:off x="9351081"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
        <p:nvSpPr>
          <p:cNvPr id="12" name="Picture Placeholder 7"/>
          <p:cNvSpPr>
            <a:spLocks noGrp="1"/>
          </p:cNvSpPr>
          <p:nvPr>
            <p:ph type="pic" sz="quarter" idx="13"/>
          </p:nvPr>
        </p:nvSpPr>
        <p:spPr>
          <a:xfrm flipH="1">
            <a:off x="1069460"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3" name="Picture Placeholder 7"/>
          <p:cNvSpPr>
            <a:spLocks noGrp="1"/>
          </p:cNvSpPr>
          <p:nvPr>
            <p:ph type="pic" sz="quarter" idx="14"/>
          </p:nvPr>
        </p:nvSpPr>
        <p:spPr>
          <a:xfrm flipH="1">
            <a:off x="3829266"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4114479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14" name="Round Diagonal Corner Rectangle 13"/>
          <p:cNvSpPr/>
          <p:nvPr userDrawn="1"/>
        </p:nvSpPr>
        <p:spPr>
          <a:xfrm>
            <a:off x="8236584" y="2055828"/>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8" name="Round Diagonal Corner Rectangle 7"/>
          <p:cNvSpPr/>
          <p:nvPr userDrawn="1"/>
        </p:nvSpPr>
        <p:spPr>
          <a:xfrm>
            <a:off x="757803" y="2055828"/>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0" name="Round Diagonal Corner Rectangle 9"/>
          <p:cNvSpPr/>
          <p:nvPr userDrawn="1"/>
        </p:nvSpPr>
        <p:spPr>
          <a:xfrm>
            <a:off x="4497194" y="2055828"/>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8" name="Round Diagonal Corner Rectangle 17"/>
          <p:cNvSpPr/>
          <p:nvPr userDrawn="1"/>
        </p:nvSpPr>
        <p:spPr>
          <a:xfrm>
            <a:off x="757803" y="4217136"/>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0" name="Round Diagonal Corner Rectangle 19"/>
          <p:cNvSpPr/>
          <p:nvPr userDrawn="1"/>
        </p:nvSpPr>
        <p:spPr>
          <a:xfrm>
            <a:off x="4497194" y="4217136"/>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2" name="Round Diagonal Corner Rectangle 21"/>
          <p:cNvSpPr/>
          <p:nvPr userDrawn="1"/>
        </p:nvSpPr>
        <p:spPr>
          <a:xfrm>
            <a:off x="8236584" y="4217136"/>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
        <p:nvSpPr>
          <p:cNvPr id="12" name="Picture Placeholder 7"/>
          <p:cNvSpPr>
            <a:spLocks noGrp="1"/>
          </p:cNvSpPr>
          <p:nvPr userDrawn="1">
            <p:ph type="pic" sz="quarter" idx="13"/>
          </p:nvPr>
        </p:nvSpPr>
        <p:spPr>
          <a:xfrm flipH="1">
            <a:off x="665183" y="1947772"/>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4" name="Picture Placeholder 7"/>
          <p:cNvSpPr>
            <a:spLocks noGrp="1"/>
          </p:cNvSpPr>
          <p:nvPr userDrawn="1">
            <p:ph type="pic" sz="quarter" idx="17"/>
          </p:nvPr>
        </p:nvSpPr>
        <p:spPr>
          <a:xfrm flipH="1">
            <a:off x="4404573" y="1947772"/>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5" name="Picture Placeholder 7"/>
          <p:cNvSpPr>
            <a:spLocks noGrp="1"/>
          </p:cNvSpPr>
          <p:nvPr userDrawn="1">
            <p:ph type="pic" sz="quarter" idx="18"/>
          </p:nvPr>
        </p:nvSpPr>
        <p:spPr>
          <a:xfrm flipH="1">
            <a:off x="8143963" y="1947772"/>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1" name="Picture Placeholder 7"/>
          <p:cNvSpPr>
            <a:spLocks noGrp="1"/>
          </p:cNvSpPr>
          <p:nvPr userDrawn="1">
            <p:ph type="pic" sz="quarter" idx="19"/>
          </p:nvPr>
        </p:nvSpPr>
        <p:spPr>
          <a:xfrm flipH="1">
            <a:off x="665183" y="4109080"/>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2" name="Picture Placeholder 7"/>
          <p:cNvSpPr>
            <a:spLocks noGrp="1"/>
          </p:cNvSpPr>
          <p:nvPr userDrawn="1">
            <p:ph type="pic" sz="quarter" idx="20"/>
          </p:nvPr>
        </p:nvSpPr>
        <p:spPr>
          <a:xfrm flipH="1">
            <a:off x="4404573" y="4109080"/>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3" name="Picture Placeholder 7"/>
          <p:cNvSpPr>
            <a:spLocks noGrp="1"/>
          </p:cNvSpPr>
          <p:nvPr userDrawn="1">
            <p:ph type="pic" sz="quarter" idx="21"/>
          </p:nvPr>
        </p:nvSpPr>
        <p:spPr>
          <a:xfrm flipH="1">
            <a:off x="8143963" y="4109080"/>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1322641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6" name="Round Diagonal Corner Rectangle 15"/>
          <p:cNvSpPr/>
          <p:nvPr userDrawn="1"/>
        </p:nvSpPr>
        <p:spPr>
          <a:xfrm>
            <a:off x="1742621"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7" name="Round Diagonal Corner Rectangle 16"/>
          <p:cNvSpPr/>
          <p:nvPr userDrawn="1"/>
        </p:nvSpPr>
        <p:spPr>
          <a:xfrm>
            <a:off x="4279295"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9" name="Round Diagonal Corner Rectangle 18"/>
          <p:cNvSpPr/>
          <p:nvPr userDrawn="1"/>
        </p:nvSpPr>
        <p:spPr>
          <a:xfrm>
            <a:off x="6815969"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1" name="Round Diagonal Corner Rectangle 20"/>
          <p:cNvSpPr/>
          <p:nvPr userDrawn="1"/>
        </p:nvSpPr>
        <p:spPr>
          <a:xfrm>
            <a:off x="9352643"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3" name="Round Diagonal Corner Rectangle 22"/>
          <p:cNvSpPr/>
          <p:nvPr userDrawn="1"/>
        </p:nvSpPr>
        <p:spPr>
          <a:xfrm>
            <a:off x="1742621"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6" name="Round Diagonal Corner Rectangle 25"/>
          <p:cNvSpPr/>
          <p:nvPr userDrawn="1"/>
        </p:nvSpPr>
        <p:spPr>
          <a:xfrm>
            <a:off x="4279295"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7" name="Round Diagonal Corner Rectangle 26"/>
          <p:cNvSpPr/>
          <p:nvPr userDrawn="1"/>
        </p:nvSpPr>
        <p:spPr>
          <a:xfrm>
            <a:off x="6815969"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8" name="Round Diagonal Corner Rectangle 27"/>
          <p:cNvSpPr/>
          <p:nvPr userDrawn="1"/>
        </p:nvSpPr>
        <p:spPr>
          <a:xfrm>
            <a:off x="9352643"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
        <p:nvSpPr>
          <p:cNvPr id="12" name="Picture Placeholder 7"/>
          <p:cNvSpPr>
            <a:spLocks noGrp="1"/>
          </p:cNvSpPr>
          <p:nvPr userDrawn="1">
            <p:ph type="pic" sz="quarter" idx="13"/>
          </p:nvPr>
        </p:nvSpPr>
        <p:spPr>
          <a:xfrm flipH="1">
            <a:off x="1666420"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37" name="Picture Placeholder 7"/>
          <p:cNvSpPr>
            <a:spLocks noGrp="1"/>
          </p:cNvSpPr>
          <p:nvPr userDrawn="1">
            <p:ph type="pic" sz="quarter" idx="14"/>
          </p:nvPr>
        </p:nvSpPr>
        <p:spPr>
          <a:xfrm flipH="1">
            <a:off x="4203097"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38" name="Picture Placeholder 7"/>
          <p:cNvSpPr>
            <a:spLocks noGrp="1"/>
          </p:cNvSpPr>
          <p:nvPr userDrawn="1">
            <p:ph type="pic" sz="quarter" idx="15"/>
          </p:nvPr>
        </p:nvSpPr>
        <p:spPr>
          <a:xfrm flipH="1">
            <a:off x="6739769"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39" name="Picture Placeholder 7"/>
          <p:cNvSpPr>
            <a:spLocks noGrp="1"/>
          </p:cNvSpPr>
          <p:nvPr userDrawn="1">
            <p:ph type="pic" sz="quarter" idx="16"/>
          </p:nvPr>
        </p:nvSpPr>
        <p:spPr>
          <a:xfrm flipH="1">
            <a:off x="9276441"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0" name="Picture Placeholder 7"/>
          <p:cNvSpPr>
            <a:spLocks noGrp="1"/>
          </p:cNvSpPr>
          <p:nvPr userDrawn="1">
            <p:ph type="pic" sz="quarter" idx="17"/>
          </p:nvPr>
        </p:nvSpPr>
        <p:spPr>
          <a:xfrm flipH="1">
            <a:off x="1666420"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4" name="Picture Placeholder 7"/>
          <p:cNvSpPr>
            <a:spLocks noGrp="1"/>
          </p:cNvSpPr>
          <p:nvPr userDrawn="1">
            <p:ph type="pic" sz="quarter" idx="18"/>
          </p:nvPr>
        </p:nvSpPr>
        <p:spPr>
          <a:xfrm flipH="1">
            <a:off x="4203097"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5" name="Picture Placeholder 7"/>
          <p:cNvSpPr>
            <a:spLocks noGrp="1"/>
          </p:cNvSpPr>
          <p:nvPr userDrawn="1">
            <p:ph type="pic" sz="quarter" idx="19"/>
          </p:nvPr>
        </p:nvSpPr>
        <p:spPr>
          <a:xfrm flipH="1">
            <a:off x="6739769"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6" name="Picture Placeholder 7"/>
          <p:cNvSpPr>
            <a:spLocks noGrp="1"/>
          </p:cNvSpPr>
          <p:nvPr userDrawn="1">
            <p:ph type="pic" sz="quarter" idx="20"/>
          </p:nvPr>
        </p:nvSpPr>
        <p:spPr>
          <a:xfrm flipH="1">
            <a:off x="9276441"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429478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1" name="Round Diagonal Corner Rectangle 30"/>
          <p:cNvSpPr/>
          <p:nvPr userDrawn="1"/>
        </p:nvSpPr>
        <p:spPr>
          <a:xfrm>
            <a:off x="5383160" y="1747564"/>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33" name="Round Diagonal Corner Rectangle 32"/>
          <p:cNvSpPr/>
          <p:nvPr userDrawn="1"/>
        </p:nvSpPr>
        <p:spPr>
          <a:xfrm>
            <a:off x="2390563" y="3949852"/>
            <a:ext cx="1371632" cy="1129579"/>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35" name="Round Diagonal Corner Rectangle 34"/>
          <p:cNvSpPr/>
          <p:nvPr userDrawn="1"/>
        </p:nvSpPr>
        <p:spPr>
          <a:xfrm>
            <a:off x="5452020" y="3949852"/>
            <a:ext cx="1371632" cy="1129579"/>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41" name="Round Diagonal Corner Rectangle 40"/>
          <p:cNvSpPr/>
          <p:nvPr userDrawn="1"/>
        </p:nvSpPr>
        <p:spPr>
          <a:xfrm>
            <a:off x="8513479" y="3949852"/>
            <a:ext cx="1371632" cy="1129579"/>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40" name="Picture Placeholder 7"/>
          <p:cNvSpPr>
            <a:spLocks noGrp="1"/>
          </p:cNvSpPr>
          <p:nvPr userDrawn="1">
            <p:ph type="pic" sz="quarter" idx="17"/>
          </p:nvPr>
        </p:nvSpPr>
        <p:spPr>
          <a:xfrm flipH="1">
            <a:off x="5290539" y="1639507"/>
            <a:ext cx="1518301" cy="1250366"/>
          </a:xfrm>
          <a:prstGeom prst="round2DiagRect">
            <a:avLst>
              <a:gd name="adj1" fmla="val 0"/>
              <a:gd name="adj2" fmla="val 10537"/>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3" name="Picture Placeholder 7"/>
          <p:cNvSpPr>
            <a:spLocks noGrp="1"/>
          </p:cNvSpPr>
          <p:nvPr>
            <p:ph type="pic" sz="quarter" idx="18"/>
          </p:nvPr>
        </p:nvSpPr>
        <p:spPr>
          <a:xfrm flipH="1">
            <a:off x="2306890" y="3852233"/>
            <a:ext cx="1371630" cy="1129578"/>
          </a:xfrm>
          <a:prstGeom prst="round2DiagRect">
            <a:avLst>
              <a:gd name="adj1" fmla="val 0"/>
              <a:gd name="adj2" fmla="val 10537"/>
            </a:avLst>
          </a:prstGeom>
          <a:solidFill>
            <a:schemeClr val="bg1">
              <a:lumMod val="6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7" name="Picture Placeholder 7"/>
          <p:cNvSpPr>
            <a:spLocks noGrp="1"/>
          </p:cNvSpPr>
          <p:nvPr>
            <p:ph type="pic" sz="quarter" idx="19"/>
          </p:nvPr>
        </p:nvSpPr>
        <p:spPr>
          <a:xfrm flipH="1">
            <a:off x="5363874" y="3852233"/>
            <a:ext cx="1371630" cy="1129578"/>
          </a:xfrm>
          <a:prstGeom prst="round2DiagRect">
            <a:avLst>
              <a:gd name="adj1" fmla="val 0"/>
              <a:gd name="adj2" fmla="val 10537"/>
            </a:avLst>
          </a:prstGeom>
          <a:solidFill>
            <a:schemeClr val="bg1">
              <a:lumMod val="6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8" name="Picture Placeholder 7"/>
          <p:cNvSpPr>
            <a:spLocks noGrp="1"/>
          </p:cNvSpPr>
          <p:nvPr>
            <p:ph type="pic" sz="quarter" idx="20"/>
          </p:nvPr>
        </p:nvSpPr>
        <p:spPr>
          <a:xfrm flipH="1">
            <a:off x="8429809" y="3852233"/>
            <a:ext cx="1371630" cy="1129578"/>
          </a:xfrm>
          <a:prstGeom prst="round2DiagRect">
            <a:avLst>
              <a:gd name="adj1" fmla="val 0"/>
              <a:gd name="adj2" fmla="val 10537"/>
            </a:avLst>
          </a:prstGeom>
          <a:solidFill>
            <a:schemeClr val="bg1">
              <a:lumMod val="6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grpSp>
        <p:nvGrpSpPr>
          <p:cNvPr id="20" name="Group 19"/>
          <p:cNvGrpSpPr/>
          <p:nvPr userDrawn="1"/>
        </p:nvGrpSpPr>
        <p:grpSpPr>
          <a:xfrm>
            <a:off x="3017521" y="2941844"/>
            <a:ext cx="6088380" cy="741181"/>
            <a:chOff x="3017520" y="3103744"/>
            <a:chExt cx="6088380" cy="741181"/>
          </a:xfrm>
        </p:grpSpPr>
        <p:cxnSp>
          <p:nvCxnSpPr>
            <p:cNvPr id="22" name="Straight Connector 21"/>
            <p:cNvCxnSpPr/>
            <p:nvPr/>
          </p:nvCxnSpPr>
          <p:spPr>
            <a:xfrm>
              <a:off x="6096000" y="3103744"/>
              <a:ext cx="0" cy="52578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17520" y="3629524"/>
              <a:ext cx="6088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17520" y="3626349"/>
              <a:ext cx="0" cy="218576"/>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0" y="3626349"/>
              <a:ext cx="0" cy="218576"/>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098788" y="3626349"/>
              <a:ext cx="0" cy="218576"/>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9336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18" name="Rectangle 17"/>
          <p:cNvSpPr/>
          <p:nvPr userDrawn="1"/>
        </p:nvSpPr>
        <p:spPr>
          <a:xfrm>
            <a:off x="0" y="1"/>
            <a:ext cx="12192000" cy="47371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bg1">
                    <a:lumMod val="9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609077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3" name="Rounded Rectangular Callout 2"/>
          <p:cNvSpPr/>
          <p:nvPr userDrawn="1"/>
        </p:nvSpPr>
        <p:spPr>
          <a:xfrm>
            <a:off x="1244600" y="1856604"/>
            <a:ext cx="2273300" cy="1959745"/>
          </a:xfrm>
          <a:prstGeom prst="wedgeRoundRectCallout">
            <a:avLst>
              <a:gd name="adj1" fmla="val 37473"/>
              <a:gd name="adj2" fmla="val 70924"/>
              <a:gd name="adj3" fmla="val 16667"/>
            </a:avLst>
          </a:prstGeom>
          <a:solidFill>
            <a:schemeClr val="accent4"/>
          </a:solidFill>
          <a:ln>
            <a:noFill/>
          </a:ln>
          <a:effectLst/>
        </p:spPr>
        <p:txBody>
          <a:bodyPr lIns="0" tIns="0" rIns="0" bIns="0" anchor="ctr"/>
          <a:lstStyle/>
          <a:p>
            <a:pPr lvl="0" defTabSz="292086"/>
            <a:endParaRPr lang="en-US" sz="2000">
              <a:solidFill>
                <a:srgbClr val="FFFFFF"/>
              </a:solidFill>
              <a:effectLst>
                <a:outerShdw blurRad="38100" dist="38100" dir="2700000" algn="tl">
                  <a:srgbClr val="000000"/>
                </a:outerShdw>
              </a:effectLst>
            </a:endParaRPr>
          </a:p>
        </p:txBody>
      </p:sp>
      <p:sp>
        <p:nvSpPr>
          <p:cNvPr id="12" name="Picture Placeholder 7"/>
          <p:cNvSpPr>
            <a:spLocks noGrp="1"/>
          </p:cNvSpPr>
          <p:nvPr userDrawn="1">
            <p:ph type="pic" sz="quarter" idx="13"/>
          </p:nvPr>
        </p:nvSpPr>
        <p:spPr>
          <a:xfrm flipH="1">
            <a:off x="1333460" y="1966747"/>
            <a:ext cx="2039279" cy="1697203"/>
          </a:xfrm>
          <a:prstGeom prst="wedgeRoundRectCallout">
            <a:avLst>
              <a:gd name="adj1" fmla="val -37738"/>
              <a:gd name="adj2" fmla="val 73974"/>
              <a:gd name="adj3" fmla="val 1666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492505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2" y="2075333"/>
            <a:ext cx="6805596" cy="3281765"/>
          </a:xfrm>
          <a:custGeom>
            <a:avLst/>
            <a:gdLst>
              <a:gd name="connsiteX0" fmla="*/ 4688111 w 6805596"/>
              <a:gd name="connsiteY0" fmla="*/ 0 h 3281765"/>
              <a:gd name="connsiteX1" fmla="*/ 6805596 w 6805596"/>
              <a:gd name="connsiteY1" fmla="*/ 0 h 3281765"/>
              <a:gd name="connsiteX2" fmla="*/ 4688112 w 6805596"/>
              <a:gd name="connsiteY2" fmla="*/ 3281762 h 3281765"/>
              <a:gd name="connsiteX3" fmla="*/ 4688112 w 6805596"/>
              <a:gd name="connsiteY3" fmla="*/ 3281765 h 3281765"/>
              <a:gd name="connsiteX4" fmla="*/ 0 w 6805596"/>
              <a:gd name="connsiteY4" fmla="*/ 3281765 h 3281765"/>
              <a:gd name="connsiteX5" fmla="*/ 0 w 6805596"/>
              <a:gd name="connsiteY5" fmla="*/ 6 h 3281765"/>
              <a:gd name="connsiteX6" fmla="*/ 4688111 w 6805596"/>
              <a:gd name="connsiteY6" fmla="*/ 6 h 328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5596" h="3281765">
                <a:moveTo>
                  <a:pt x="4688111" y="0"/>
                </a:moveTo>
                <a:lnTo>
                  <a:pt x="6805596" y="0"/>
                </a:lnTo>
                <a:lnTo>
                  <a:pt x="4688112" y="3281762"/>
                </a:lnTo>
                <a:lnTo>
                  <a:pt x="4688112" y="3281765"/>
                </a:lnTo>
                <a:lnTo>
                  <a:pt x="0" y="3281765"/>
                </a:lnTo>
                <a:lnTo>
                  <a:pt x="0" y="6"/>
                </a:lnTo>
                <a:lnTo>
                  <a:pt x="4688111" y="6"/>
                </a:lnTo>
                <a:close/>
              </a:path>
            </a:pathLst>
          </a:cu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080233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570"/>
          <a:stretch/>
        </p:blipFill>
        <p:spPr>
          <a:xfrm>
            <a:off x="685513" y="1557735"/>
            <a:ext cx="2387541" cy="4515736"/>
          </a:xfrm>
          <a:prstGeom prst="rect">
            <a:avLst/>
          </a:prstGeom>
          <a:effectLst>
            <a:outerShdw blurRad="266700" dist="292100" dir="8100000" algn="tr" rotWithShape="0">
              <a:prstClr val="black">
                <a:alpha val="15000"/>
              </a:prstClr>
            </a:outerShdw>
          </a:effectLst>
        </p:spPr>
      </p:pic>
      <p:sp>
        <p:nvSpPr>
          <p:cNvPr id="15" name="Picture Placeholder 14"/>
          <p:cNvSpPr>
            <a:spLocks noGrp="1"/>
          </p:cNvSpPr>
          <p:nvPr>
            <p:ph type="pic" sz="quarter" idx="14"/>
          </p:nvPr>
        </p:nvSpPr>
        <p:spPr>
          <a:xfrm>
            <a:off x="971795" y="2240059"/>
            <a:ext cx="1832111" cy="3219627"/>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79701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8" name="Parallelogram 7"/>
          <p:cNvSpPr/>
          <p:nvPr userDrawn="1"/>
        </p:nvSpPr>
        <p:spPr>
          <a:xfrm>
            <a:off x="0" y="0"/>
            <a:ext cx="5060440" cy="6858000"/>
          </a:xfrm>
          <a:prstGeom prst="parallelogram">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914435" y="759996"/>
            <a:ext cx="3223459" cy="3223459"/>
          </a:xfrm>
          <a:prstGeom prst="ellipse">
            <a:avLst/>
          </a:prstGeom>
          <a:solidFill>
            <a:schemeClr val="bg1"/>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4" name="Picture Placeholder 13"/>
          <p:cNvSpPr>
            <a:spLocks noGrp="1"/>
          </p:cNvSpPr>
          <p:nvPr>
            <p:ph type="pic" sz="quarter" idx="13"/>
          </p:nvPr>
        </p:nvSpPr>
        <p:spPr>
          <a:xfrm>
            <a:off x="1053971" y="886471"/>
            <a:ext cx="2953802" cy="2953802"/>
          </a:xfrm>
          <a:prstGeom prst="ellipse">
            <a:avLst/>
          </a:prstGeom>
          <a:solidFill>
            <a:schemeClr val="bg1">
              <a:lumMod val="85000"/>
            </a:schemeClr>
          </a:solidFill>
          <a:ln>
            <a:noFill/>
          </a:ln>
          <a:effectLst/>
        </p:spPr>
        <p:txBody>
          <a:bodyPr lIns="0" tIns="0" rIns="0" bIns="0" anchor="t"/>
          <a:lstStyle>
            <a:lvl1pPr marL="0" indent="0" algn="ctr">
              <a:buNone/>
              <a:defRPr lang="en-US" sz="1600">
                <a:solidFill>
                  <a:schemeClr val="bg1">
                    <a:lumMod val="65000"/>
                  </a:schemeClr>
                </a:solidFill>
                <a:effectLst/>
              </a:defRPr>
            </a:lvl1pPr>
          </a:lstStyle>
          <a:p>
            <a:pPr marL="0" lvl="0" defTabSz="292086"/>
            <a:endParaRPr lang="en-US"/>
          </a:p>
        </p:txBody>
      </p:sp>
      <p:sp>
        <p:nvSpPr>
          <p:cNvPr id="16" name="Picture Placeholder 15"/>
          <p:cNvSpPr>
            <a:spLocks noGrp="1"/>
          </p:cNvSpPr>
          <p:nvPr>
            <p:ph type="pic" sz="quarter" idx="14"/>
          </p:nvPr>
        </p:nvSpPr>
        <p:spPr>
          <a:xfrm>
            <a:off x="5721350" y="3470275"/>
            <a:ext cx="5359400" cy="2312988"/>
          </a:xfrm>
          <a:prstGeom prst="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Tree>
    <p:extLst>
      <p:ext uri="{BB962C8B-B14F-4D97-AF65-F5344CB8AC3E}">
        <p14:creationId xmlns:p14="http://schemas.microsoft.com/office/powerpoint/2010/main" val="3131335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577276" y="2489912"/>
            <a:ext cx="1375202" cy="242173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15" name="Picture Placeholder 14"/>
          <p:cNvSpPr>
            <a:spLocks noGrp="1"/>
          </p:cNvSpPr>
          <p:nvPr>
            <p:ph type="pic" sz="quarter" idx="14"/>
          </p:nvPr>
        </p:nvSpPr>
        <p:spPr>
          <a:xfrm>
            <a:off x="1707377" y="2299466"/>
            <a:ext cx="1629509" cy="2863587"/>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93764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3095279" y="2489912"/>
            <a:ext cx="1375202" cy="242173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11" name="Picture Placeholder 10"/>
          <p:cNvSpPr>
            <a:spLocks noGrp="1"/>
          </p:cNvSpPr>
          <p:nvPr>
            <p:ph type="pic" sz="quarter" idx="15"/>
          </p:nvPr>
        </p:nvSpPr>
        <p:spPr>
          <a:xfrm>
            <a:off x="577276" y="2489912"/>
            <a:ext cx="1375202" cy="242173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
        <p:nvSpPr>
          <p:cNvPr id="15" name="Picture Placeholder 14"/>
          <p:cNvSpPr>
            <a:spLocks noGrp="1"/>
          </p:cNvSpPr>
          <p:nvPr>
            <p:ph type="pic" sz="quarter" idx="14"/>
          </p:nvPr>
        </p:nvSpPr>
        <p:spPr>
          <a:xfrm>
            <a:off x="1707377" y="2299466"/>
            <a:ext cx="1629509" cy="2863587"/>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Tree>
    <p:extLst>
      <p:ext uri="{BB962C8B-B14F-4D97-AF65-F5344CB8AC3E}">
        <p14:creationId xmlns:p14="http://schemas.microsoft.com/office/powerpoint/2010/main" val="2164480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0" y="0"/>
            <a:ext cx="12192000" cy="3835400"/>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13" name="Picture Placeholder 12"/>
          <p:cNvSpPr>
            <a:spLocks noGrp="1"/>
          </p:cNvSpPr>
          <p:nvPr>
            <p:ph type="pic" sz="quarter" idx="15"/>
          </p:nvPr>
        </p:nvSpPr>
        <p:spPr>
          <a:xfrm>
            <a:off x="1413622" y="1903186"/>
            <a:ext cx="3725376" cy="2732303"/>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771371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8639" y="1858380"/>
            <a:ext cx="5074722" cy="3141242"/>
          </a:xfrm>
          <a:prstGeom prst="rect">
            <a:avLst/>
          </a:prstGeom>
        </p:spPr>
      </p:pic>
      <p:sp>
        <p:nvSpPr>
          <p:cNvPr id="13" name="Picture Placeholder 12"/>
          <p:cNvSpPr>
            <a:spLocks noGrp="1"/>
          </p:cNvSpPr>
          <p:nvPr>
            <p:ph type="pic" sz="quarter" idx="15"/>
          </p:nvPr>
        </p:nvSpPr>
        <p:spPr>
          <a:xfrm>
            <a:off x="4073235" y="2226440"/>
            <a:ext cx="4020853" cy="2396389"/>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183931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886572" y="2074011"/>
            <a:ext cx="4263278" cy="2396389"/>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1403413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53" name="Picture Placeholder 52"/>
          <p:cNvSpPr>
            <a:spLocks noGrp="1"/>
          </p:cNvSpPr>
          <p:nvPr>
            <p:ph type="pic" sz="quarter" idx="19"/>
          </p:nvPr>
        </p:nvSpPr>
        <p:spPr>
          <a:xfrm>
            <a:off x="8085871" y="2144799"/>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54" name="Picture Placeholder 53"/>
          <p:cNvSpPr>
            <a:spLocks noGrp="1"/>
          </p:cNvSpPr>
          <p:nvPr>
            <p:ph type="pic" sz="quarter" idx="20"/>
          </p:nvPr>
        </p:nvSpPr>
        <p:spPr>
          <a:xfrm>
            <a:off x="9910336" y="3703886"/>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55" name="Rectangle 54"/>
          <p:cNvSpPr/>
          <p:nvPr userDrawn="1"/>
        </p:nvSpPr>
        <p:spPr>
          <a:xfrm>
            <a:off x="8085871" y="3703886"/>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910336" y="2144798"/>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42"/>
          <p:cNvSpPr>
            <a:spLocks noGrp="1"/>
          </p:cNvSpPr>
          <p:nvPr>
            <p:ph type="pic" sz="quarter" idx="17"/>
          </p:nvPr>
        </p:nvSpPr>
        <p:spPr>
          <a:xfrm>
            <a:off x="4250867" y="2144799"/>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4" name="Picture Placeholder 43"/>
          <p:cNvSpPr>
            <a:spLocks noGrp="1"/>
          </p:cNvSpPr>
          <p:nvPr>
            <p:ph type="pic" sz="quarter" idx="18"/>
          </p:nvPr>
        </p:nvSpPr>
        <p:spPr>
          <a:xfrm>
            <a:off x="6075332" y="3703886"/>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5" name="Rectangle 44"/>
          <p:cNvSpPr/>
          <p:nvPr userDrawn="1"/>
        </p:nvSpPr>
        <p:spPr>
          <a:xfrm>
            <a:off x="4250867" y="3703886"/>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6075332" y="2144798"/>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5"/>
          </p:nvPr>
        </p:nvSpPr>
        <p:spPr>
          <a:xfrm>
            <a:off x="415867" y="2144799"/>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2" name="Picture Placeholder 41"/>
          <p:cNvSpPr>
            <a:spLocks noGrp="1"/>
          </p:cNvSpPr>
          <p:nvPr>
            <p:ph type="pic" sz="quarter" idx="16"/>
          </p:nvPr>
        </p:nvSpPr>
        <p:spPr>
          <a:xfrm>
            <a:off x="2240332" y="3703886"/>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0" name="Rectangle 39"/>
          <p:cNvSpPr/>
          <p:nvPr userDrawn="1"/>
        </p:nvSpPr>
        <p:spPr>
          <a:xfrm>
            <a:off x="415867" y="3703886"/>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
        <p:nvSpPr>
          <p:cNvPr id="7" name="Rectangle 6"/>
          <p:cNvSpPr/>
          <p:nvPr userDrawn="1"/>
        </p:nvSpPr>
        <p:spPr>
          <a:xfrm>
            <a:off x="2240332" y="2144798"/>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45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3997"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1" name="Picture Placeholder 20"/>
          <p:cNvSpPr>
            <a:spLocks noGrp="1"/>
          </p:cNvSpPr>
          <p:nvPr>
            <p:ph type="pic" sz="quarter" idx="16"/>
          </p:nvPr>
        </p:nvSpPr>
        <p:spPr>
          <a:xfrm>
            <a:off x="3044669"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2" name="Picture Placeholder 21"/>
          <p:cNvSpPr>
            <a:spLocks noGrp="1"/>
          </p:cNvSpPr>
          <p:nvPr>
            <p:ph type="pic" sz="quarter" idx="17"/>
          </p:nvPr>
        </p:nvSpPr>
        <p:spPr>
          <a:xfrm>
            <a:off x="6093335"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3" name="Picture Placeholder 22"/>
          <p:cNvSpPr>
            <a:spLocks noGrp="1"/>
          </p:cNvSpPr>
          <p:nvPr>
            <p:ph type="pic" sz="quarter" idx="18"/>
          </p:nvPr>
        </p:nvSpPr>
        <p:spPr>
          <a:xfrm>
            <a:off x="9142001"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403643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8" name="Rectangle 7"/>
          <p:cNvSpPr/>
          <p:nvPr userDrawn="1"/>
        </p:nvSpPr>
        <p:spPr>
          <a:xfrm>
            <a:off x="0" y="0"/>
            <a:ext cx="12192000" cy="36866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Picture Placeholder 22"/>
          <p:cNvSpPr>
            <a:spLocks noGrp="1"/>
          </p:cNvSpPr>
          <p:nvPr>
            <p:ph type="pic" sz="quarter" idx="18"/>
          </p:nvPr>
        </p:nvSpPr>
        <p:spPr>
          <a:xfrm>
            <a:off x="692034" y="1820294"/>
            <a:ext cx="2743401" cy="2613162"/>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12" name="Picture Placeholder 11"/>
          <p:cNvSpPr>
            <a:spLocks noGrp="1"/>
          </p:cNvSpPr>
          <p:nvPr>
            <p:ph type="pic" sz="quarter" idx="19"/>
          </p:nvPr>
        </p:nvSpPr>
        <p:spPr>
          <a:xfrm>
            <a:off x="4724299" y="1820294"/>
            <a:ext cx="2743401" cy="2613162"/>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14" name="Picture Placeholder 13"/>
          <p:cNvSpPr>
            <a:spLocks noGrp="1"/>
          </p:cNvSpPr>
          <p:nvPr>
            <p:ph type="pic" sz="quarter" idx="20"/>
          </p:nvPr>
        </p:nvSpPr>
        <p:spPr>
          <a:xfrm>
            <a:off x="8756564" y="1820294"/>
            <a:ext cx="2743401" cy="2613162"/>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559280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0" y="0"/>
            <a:ext cx="12192000" cy="3835400"/>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15" name="Picture Placeholder 14"/>
          <p:cNvSpPr>
            <a:spLocks noGrp="1"/>
          </p:cNvSpPr>
          <p:nvPr>
            <p:ph type="pic" sz="quarter" idx="19"/>
          </p:nvPr>
        </p:nvSpPr>
        <p:spPr>
          <a:xfrm>
            <a:off x="6294809" y="2303889"/>
            <a:ext cx="2535412" cy="2504384"/>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23" name="Picture Placeholder 22"/>
          <p:cNvSpPr>
            <a:spLocks noGrp="1"/>
          </p:cNvSpPr>
          <p:nvPr>
            <p:ph type="pic" sz="quarter" idx="18"/>
          </p:nvPr>
        </p:nvSpPr>
        <p:spPr>
          <a:xfrm>
            <a:off x="769259" y="2303889"/>
            <a:ext cx="2535412" cy="2504384"/>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13039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0_Title Only">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6682098" y="2061601"/>
            <a:ext cx="2535412" cy="2504384"/>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13" name="Picture Placeholder 12"/>
          <p:cNvSpPr>
            <a:spLocks noGrp="1"/>
          </p:cNvSpPr>
          <p:nvPr>
            <p:ph type="pic" sz="quarter" idx="15"/>
          </p:nvPr>
        </p:nvSpPr>
        <p:spPr>
          <a:xfrm>
            <a:off x="0" y="0"/>
            <a:ext cx="6126957" cy="6858000"/>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149044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279525"/>
            <a:ext cx="10515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899312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5143" y="208067"/>
            <a:ext cx="5254170" cy="3455540"/>
          </a:xfrm>
          <a:prstGeom prst="rect">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800" dirty="0">
                <a:solidFill>
                  <a:schemeClr val="lt1"/>
                </a:solidFill>
              </a:defRPr>
            </a:lvl1pPr>
          </a:lstStyle>
          <a:p>
            <a:pPr marL="0" lvl="0" algn="ctr" defTabSz="914400"/>
            <a:endParaRPr lang="en-US" dirty="0"/>
          </a:p>
        </p:txBody>
      </p:sp>
      <p:sp>
        <p:nvSpPr>
          <p:cNvPr id="8" name="Picture Placeholder 7"/>
          <p:cNvSpPr>
            <a:spLocks noGrp="1"/>
          </p:cNvSpPr>
          <p:nvPr>
            <p:ph type="pic" sz="quarter" idx="16"/>
          </p:nvPr>
        </p:nvSpPr>
        <p:spPr>
          <a:xfrm>
            <a:off x="145143" y="3663607"/>
            <a:ext cx="2743401" cy="2613164"/>
          </a:xfrm>
          <a:prstGeom prst="rect">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800" dirty="0">
                <a:solidFill>
                  <a:schemeClr val="lt1"/>
                </a:solidFill>
              </a:defRPr>
            </a:lvl1pPr>
          </a:lstStyle>
          <a:p>
            <a:pPr marL="0" lvl="0" algn="ctr" defTabSz="914400"/>
            <a:endParaRPr lang="en-US" dirty="0"/>
          </a:p>
        </p:txBody>
      </p:sp>
      <p:sp>
        <p:nvSpPr>
          <p:cNvPr id="9" name="Picture Placeholder 8"/>
          <p:cNvSpPr>
            <a:spLocks noGrp="1"/>
          </p:cNvSpPr>
          <p:nvPr>
            <p:ph type="pic" sz="quarter" idx="17"/>
          </p:nvPr>
        </p:nvSpPr>
        <p:spPr>
          <a:xfrm>
            <a:off x="2888544" y="3663607"/>
            <a:ext cx="2510769" cy="2613164"/>
          </a:xfrm>
          <a:prstGeom prst="rect">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800" dirty="0">
                <a:solidFill>
                  <a:schemeClr val="lt1"/>
                </a:solidFill>
              </a:defRPr>
            </a:lvl1pPr>
          </a:lstStyle>
          <a:p>
            <a:pPr marL="0" lvl="0" algn="ctr" defTabSz="914400"/>
            <a:endParaRPr lang="en-US" dirty="0"/>
          </a:p>
        </p:txBody>
      </p:sp>
      <p:sp>
        <p:nvSpPr>
          <p:cNvPr id="4" name="Slide Number Placeholder 3"/>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1370831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6" name="Rectangle 5"/>
          <p:cNvSpPr/>
          <p:nvPr userDrawn="1"/>
        </p:nvSpPr>
        <p:spPr>
          <a:xfrm>
            <a:off x="0" y="3238501"/>
            <a:ext cx="5094514" cy="3619499"/>
          </a:xfrm>
          <a:prstGeom prst="rect">
            <a:avLst/>
          </a:prstGeom>
          <a:pattFill prst="pct3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17"/>
          <p:cNvSpPr/>
          <p:nvPr userDrawn="1"/>
        </p:nvSpPr>
        <p:spPr>
          <a:xfrm>
            <a:off x="899887" y="2837078"/>
            <a:ext cx="2850644" cy="1306751"/>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3413502" y="2003837"/>
            <a:ext cx="2839407" cy="2839407"/>
          </a:xfrm>
          <a:prstGeom prst="ellipse">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Tree>
    <p:extLst>
      <p:ext uri="{BB962C8B-B14F-4D97-AF65-F5344CB8AC3E}">
        <p14:creationId xmlns:p14="http://schemas.microsoft.com/office/powerpoint/2010/main" val="2595168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3" name="Rectangle 2"/>
          <p:cNvSpPr/>
          <p:nvPr userDrawn="1"/>
        </p:nvSpPr>
        <p:spPr>
          <a:xfrm>
            <a:off x="0" y="0"/>
            <a:ext cx="12192000" cy="4639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userDrawn="1"/>
        </p:nvSpPr>
        <p:spPr>
          <a:xfrm>
            <a:off x="0" y="3555835"/>
            <a:ext cx="12192000" cy="3302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p:cNvGrpSpPr/>
          <p:nvPr userDrawn="1"/>
        </p:nvGrpSpPr>
        <p:grpSpPr>
          <a:xfrm>
            <a:off x="0" y="1999660"/>
            <a:ext cx="12192000" cy="1908629"/>
            <a:chOff x="0" y="4949370"/>
            <a:chExt cx="12192000" cy="1908629"/>
          </a:xfrm>
          <a:solidFill>
            <a:schemeClr val="tx2"/>
          </a:solidFill>
        </p:grpSpPr>
        <p:grpSp>
          <p:nvGrpSpPr>
            <p:cNvPr id="7" name="Group 6"/>
            <p:cNvGrpSpPr/>
            <p:nvPr/>
          </p:nvGrpSpPr>
          <p:grpSpPr>
            <a:xfrm>
              <a:off x="0" y="4949370"/>
              <a:ext cx="7067565" cy="1908629"/>
              <a:chOff x="1015337" y="4113886"/>
              <a:chExt cx="10161327" cy="2744114"/>
            </a:xfrm>
            <a:grpFill/>
          </p:grpSpPr>
          <p:sp>
            <p:nvSpPr>
              <p:cNvPr id="14" name="Freeform 14"/>
              <p:cNvSpPr>
                <a:spLocks noEditPoints="1"/>
              </p:cNvSpPr>
              <p:nvPr/>
            </p:nvSpPr>
            <p:spPr bwMode="auto">
              <a:xfrm>
                <a:off x="9141220" y="4353817"/>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15"/>
              <p:cNvSpPr>
                <a:spLocks/>
              </p:cNvSpPr>
              <p:nvPr/>
            </p:nvSpPr>
            <p:spPr bwMode="auto">
              <a:xfrm>
                <a:off x="7110544" y="4962385"/>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6"/>
              <p:cNvSpPr>
                <a:spLocks/>
              </p:cNvSpPr>
              <p:nvPr/>
            </p:nvSpPr>
            <p:spPr bwMode="auto">
              <a:xfrm>
                <a:off x="5083045" y="4596926"/>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7"/>
              <p:cNvSpPr>
                <a:spLocks/>
              </p:cNvSpPr>
              <p:nvPr/>
            </p:nvSpPr>
            <p:spPr bwMode="auto">
              <a:xfrm>
                <a:off x="3047603" y="4113886"/>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8"/>
              <p:cNvSpPr>
                <a:spLocks noEditPoints="1"/>
              </p:cNvSpPr>
              <p:nvPr/>
            </p:nvSpPr>
            <p:spPr bwMode="auto">
              <a:xfrm>
                <a:off x="1015337" y="4202867"/>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 name="Group 7"/>
            <p:cNvGrpSpPr/>
            <p:nvPr/>
          </p:nvGrpSpPr>
          <p:grpSpPr>
            <a:xfrm>
              <a:off x="7104745" y="5484162"/>
              <a:ext cx="5087255" cy="1373837"/>
              <a:chOff x="1015337" y="4113886"/>
              <a:chExt cx="10161327" cy="2744114"/>
            </a:xfrm>
            <a:grpFill/>
          </p:grpSpPr>
          <p:sp>
            <p:nvSpPr>
              <p:cNvPr id="9" name="Freeform 14"/>
              <p:cNvSpPr>
                <a:spLocks noEditPoints="1"/>
              </p:cNvSpPr>
              <p:nvPr/>
            </p:nvSpPr>
            <p:spPr bwMode="auto">
              <a:xfrm>
                <a:off x="9141220" y="4353817"/>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15"/>
              <p:cNvSpPr>
                <a:spLocks/>
              </p:cNvSpPr>
              <p:nvPr/>
            </p:nvSpPr>
            <p:spPr bwMode="auto">
              <a:xfrm>
                <a:off x="7110544" y="4962385"/>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6"/>
              <p:cNvSpPr>
                <a:spLocks/>
              </p:cNvSpPr>
              <p:nvPr/>
            </p:nvSpPr>
            <p:spPr bwMode="auto">
              <a:xfrm>
                <a:off x="5083045" y="4596926"/>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7"/>
              <p:cNvSpPr>
                <a:spLocks/>
              </p:cNvSpPr>
              <p:nvPr/>
            </p:nvSpPr>
            <p:spPr bwMode="auto">
              <a:xfrm>
                <a:off x="3047603" y="4113886"/>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8"/>
              <p:cNvSpPr>
                <a:spLocks noEditPoints="1"/>
              </p:cNvSpPr>
              <p:nvPr/>
            </p:nvSpPr>
            <p:spPr bwMode="auto">
              <a:xfrm>
                <a:off x="1015337" y="4202867"/>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4291774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240257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433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75642"/>
          </a:xfrm>
          <a:prstGeom prst="rect">
            <a:avLst/>
          </a:prstGeom>
        </p:spPr>
        <p:txBody>
          <a:bodyPr/>
          <a:lstStyle>
            <a:lvl1pPr>
              <a:defRPr>
                <a:solidFill>
                  <a:srgbClr val="F26F23"/>
                </a:solidFill>
                <a:latin typeface="Tahoma" panose="020B0604030504040204" pitchFamily="34" charset="0"/>
                <a:ea typeface="Tahoma" panose="020B0604030504040204" pitchFamily="34" charset="0"/>
                <a:cs typeface="Tahoma" panose="020B0604030504040204" pitchFamily="34" charset="0"/>
              </a:defRPr>
            </a:lvl1pPr>
          </a:lstStyle>
          <a:p>
            <a:r>
              <a:rPr lang="fr-FR"/>
              <a:t>Modifiez le style du titre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800">
                <a:solidFill>
                  <a:srgbClr val="606364"/>
                </a:solidFill>
                <a:latin typeface="Tahoma" panose="020B0604030504040204" pitchFamily="34" charset="0"/>
                <a:ea typeface="Tahoma" panose="020B0604030504040204" pitchFamily="34" charset="0"/>
                <a:cs typeface="Tahoma" panose="020B0604030504040204" pitchFamily="34" charset="0"/>
              </a:defRPr>
            </a:lvl1pPr>
            <a:lvl2pPr>
              <a:defRPr sz="2400">
                <a:solidFill>
                  <a:srgbClr val="606364"/>
                </a:solidFill>
                <a:latin typeface="Tahoma" panose="020B0604030504040204" pitchFamily="34" charset="0"/>
                <a:ea typeface="Tahoma" panose="020B0604030504040204" pitchFamily="34" charset="0"/>
                <a:cs typeface="Tahoma" panose="020B0604030504040204" pitchFamily="34" charset="0"/>
              </a:defRPr>
            </a:lvl2pPr>
            <a:lvl3pPr>
              <a:defRPr sz="2000">
                <a:solidFill>
                  <a:srgbClr val="606364"/>
                </a:solidFill>
                <a:latin typeface="Tahoma" panose="020B0604030504040204" pitchFamily="34" charset="0"/>
                <a:ea typeface="Tahoma" panose="020B0604030504040204" pitchFamily="34" charset="0"/>
                <a:cs typeface="Tahoma" panose="020B0604030504040204" pitchFamily="34" charset="0"/>
              </a:defRPr>
            </a:lvl3pPr>
            <a:lvl4pPr>
              <a:defRPr sz="1800">
                <a:solidFill>
                  <a:srgbClr val="606364"/>
                </a:solidFill>
                <a:latin typeface="Tahoma" panose="020B0604030504040204" pitchFamily="34" charset="0"/>
                <a:ea typeface="Tahoma" panose="020B0604030504040204" pitchFamily="34" charset="0"/>
                <a:cs typeface="Tahoma" panose="020B0604030504040204" pitchFamily="34" charset="0"/>
              </a:defRPr>
            </a:lvl4pPr>
            <a:lvl5pPr>
              <a:defRPr sz="1800">
                <a:solidFill>
                  <a:srgbClr val="606364"/>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6760016-7F1E-4326-B9B1-8766A1E02A11}" type="datetimeFigureOut">
              <a:rPr lang="fr-FR" smtClean="0"/>
              <a:t>04/07/2019</a:t>
            </a:fld>
            <a:endParaRPr lang="fr-F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r-FR"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69C7701-2880-4351-ADE2-2E71D0AC4E01}" type="slidenum">
              <a:rPr lang="fr-FR" smtClean="0"/>
              <a:t>‹#›</a:t>
            </a:fld>
            <a:endParaRPr lang="fr-FR"/>
          </a:p>
        </p:txBody>
      </p:sp>
    </p:spTree>
    <p:extLst>
      <p:ext uri="{BB962C8B-B14F-4D97-AF65-F5344CB8AC3E}">
        <p14:creationId xmlns:p14="http://schemas.microsoft.com/office/powerpoint/2010/main" val="82949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tx1">
                    <a:lumMod val="75000"/>
                    <a:lumOff val="25000"/>
                  </a:schemeClr>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5707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10" name="Rectangle 9"/>
          <p:cNvSpPr/>
          <p:nvPr userDrawn="1"/>
        </p:nvSpPr>
        <p:spPr>
          <a:xfrm>
            <a:off x="0" y="3238501"/>
            <a:ext cx="2697032" cy="361949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Freeform 10"/>
          <p:cNvSpPr/>
          <p:nvPr userDrawn="1"/>
        </p:nvSpPr>
        <p:spPr>
          <a:xfrm flipV="1">
            <a:off x="1164705" y="2815398"/>
            <a:ext cx="1532327" cy="1596693"/>
          </a:xfrm>
          <a:custGeom>
            <a:avLst/>
            <a:gdLst>
              <a:gd name="connsiteX0" fmla="*/ 880278 w 1254073"/>
              <a:gd name="connsiteY0" fmla="*/ 0 h 1306751"/>
              <a:gd name="connsiteX1" fmla="*/ 1254073 w 1254073"/>
              <a:gd name="connsiteY1" fmla="*/ 0 h 1306751"/>
              <a:gd name="connsiteX2" fmla="*/ 1254073 w 1254073"/>
              <a:gd name="connsiteY2" fmla="*/ 1306751 h 1306751"/>
              <a:gd name="connsiteX3" fmla="*/ 0 w 1254073"/>
              <a:gd name="connsiteY3" fmla="*/ 1306751 h 1306751"/>
            </a:gdLst>
            <a:ahLst/>
            <a:cxnLst>
              <a:cxn ang="0">
                <a:pos x="connsiteX0" y="connsiteY0"/>
              </a:cxn>
              <a:cxn ang="0">
                <a:pos x="connsiteX1" y="connsiteY1"/>
              </a:cxn>
              <a:cxn ang="0">
                <a:pos x="connsiteX2" y="connsiteY2"/>
              </a:cxn>
              <a:cxn ang="0">
                <a:pos x="connsiteX3" y="connsiteY3"/>
              </a:cxn>
            </a:cxnLst>
            <a:rect l="l" t="t" r="r" b="b"/>
            <a:pathLst>
              <a:path w="1254073" h="1306751">
                <a:moveTo>
                  <a:pt x="880278" y="0"/>
                </a:moveTo>
                <a:lnTo>
                  <a:pt x="1254073" y="0"/>
                </a:lnTo>
                <a:lnTo>
                  <a:pt x="1254073" y="1306751"/>
                </a:lnTo>
                <a:lnTo>
                  <a:pt x="0" y="13067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4546A">
                  <a:lumMod val="75000"/>
                </a:srgbClr>
              </a:solidFill>
            </a:endParaRPr>
          </a:p>
        </p:txBody>
      </p:sp>
      <p:sp>
        <p:nvSpPr>
          <p:cNvPr id="15" name="Title 1"/>
          <p:cNvSpPr>
            <a:spLocks noGrp="1"/>
          </p:cNvSpPr>
          <p:nvPr>
            <p:ph type="ctrTitle"/>
          </p:nvPr>
        </p:nvSpPr>
        <p:spPr>
          <a:xfrm>
            <a:off x="2968038" y="2802419"/>
            <a:ext cx="7672253" cy="1588127"/>
          </a:xfrm>
          <a:noFill/>
        </p:spPr>
        <p:txBody>
          <a:bodyPr wrap="square">
            <a:spAutoFit/>
          </a:bodyPr>
          <a:lstStyle>
            <a:lvl1pPr>
              <a:defRPr lang="en-US" sz="5400" spc="-150" dirty="0">
                <a:solidFill>
                  <a:schemeClr val="tx2">
                    <a:lumMod val="75000"/>
                  </a:schemeClr>
                </a:solidFill>
              </a:defRPr>
            </a:lvl1pPr>
          </a:lstStyle>
          <a:p>
            <a:pPr marL="0" lvl="0" defTabSz="914400"/>
            <a:r>
              <a:rPr lang="en-US" dirty="0"/>
              <a:t>Click to edit Master title style</a:t>
            </a:r>
          </a:p>
        </p:txBody>
      </p:sp>
      <p:sp>
        <p:nvSpPr>
          <p:cNvPr id="16" name="Subtitle 2"/>
          <p:cNvSpPr>
            <a:spLocks noGrp="1"/>
          </p:cNvSpPr>
          <p:nvPr>
            <p:ph type="subTitle" idx="1"/>
          </p:nvPr>
        </p:nvSpPr>
        <p:spPr>
          <a:xfrm>
            <a:off x="2968038" y="4521613"/>
            <a:ext cx="2557110" cy="258532"/>
          </a:xfrm>
          <a:prstGeom prst="rect">
            <a:avLst/>
          </a:prstGeom>
          <a:noFill/>
        </p:spPr>
        <p:txBody>
          <a:bodyPr wrap="none" rtlCol="0">
            <a:spAutoFit/>
          </a:bodyPr>
          <a:lstStyle>
            <a:lvl1pPr marL="0" indent="0">
              <a:buNone/>
              <a:defRPr lang="en-US" sz="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defTabSz="914400"/>
            <a:r>
              <a:rPr lang="en-US" dirty="0"/>
              <a:t>Click to edit Master subtitle style</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Tree>
    <p:extLst>
      <p:ext uri="{BB962C8B-B14F-4D97-AF65-F5344CB8AC3E}">
        <p14:creationId xmlns:p14="http://schemas.microsoft.com/office/powerpoint/2010/main" val="1098080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8" name="Parallelogram 7"/>
          <p:cNvSpPr/>
          <p:nvPr userDrawn="1"/>
        </p:nvSpPr>
        <p:spPr>
          <a:xfrm>
            <a:off x="0" y="0"/>
            <a:ext cx="5060440" cy="6858000"/>
          </a:xfrm>
          <a:prstGeom prst="parallelogram">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userDrawn="1"/>
        </p:nvSpPr>
        <p:spPr>
          <a:xfrm>
            <a:off x="914435" y="759996"/>
            <a:ext cx="3223459" cy="3223459"/>
          </a:xfrm>
          <a:prstGeom prst="ellipse">
            <a:avLst/>
          </a:prstGeom>
          <a:solidFill>
            <a:schemeClr val="bg1"/>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4" name="Picture Placeholder 13"/>
          <p:cNvSpPr>
            <a:spLocks noGrp="1"/>
          </p:cNvSpPr>
          <p:nvPr>
            <p:ph type="pic" sz="quarter" idx="13"/>
          </p:nvPr>
        </p:nvSpPr>
        <p:spPr>
          <a:xfrm>
            <a:off x="1053971" y="886471"/>
            <a:ext cx="2953802" cy="2953802"/>
          </a:xfrm>
          <a:prstGeom prst="ellipse">
            <a:avLst/>
          </a:prstGeom>
          <a:solidFill>
            <a:schemeClr val="bg1">
              <a:lumMod val="85000"/>
            </a:schemeClr>
          </a:solidFill>
          <a:ln>
            <a:noFill/>
          </a:ln>
          <a:effectLst/>
        </p:spPr>
        <p:txBody>
          <a:bodyPr lIns="0" tIns="0" rIns="0" bIns="0" anchor="t"/>
          <a:lstStyle>
            <a:lvl1pPr marL="0" indent="0" algn="ctr">
              <a:buNone/>
              <a:defRPr lang="en-US" sz="1600">
                <a:solidFill>
                  <a:schemeClr val="bg1">
                    <a:lumMod val="65000"/>
                  </a:schemeClr>
                </a:solidFill>
                <a:effectLst/>
              </a:defRPr>
            </a:lvl1pPr>
          </a:lstStyle>
          <a:p>
            <a:pPr marL="0" lvl="0" defTabSz="292086"/>
            <a:endParaRPr lang="en-US"/>
          </a:p>
        </p:txBody>
      </p:sp>
      <p:sp>
        <p:nvSpPr>
          <p:cNvPr id="16" name="Picture Placeholder 15"/>
          <p:cNvSpPr>
            <a:spLocks noGrp="1"/>
          </p:cNvSpPr>
          <p:nvPr>
            <p:ph type="pic" sz="quarter" idx="14"/>
          </p:nvPr>
        </p:nvSpPr>
        <p:spPr>
          <a:xfrm>
            <a:off x="5721350" y="3470275"/>
            <a:ext cx="5359400" cy="2312988"/>
          </a:xfrm>
          <a:prstGeom prst="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Tree>
    <p:extLst>
      <p:ext uri="{BB962C8B-B14F-4D97-AF65-F5344CB8AC3E}">
        <p14:creationId xmlns:p14="http://schemas.microsoft.com/office/powerpoint/2010/main" val="179293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279525"/>
            <a:ext cx="10515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767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latin typeface="Century Gothic" panose="020B0502020202020204" pitchFamily="34" charset="0"/>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628161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12432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Picture Placeholder 15"/>
          <p:cNvSpPr>
            <a:spLocks noGrp="1"/>
          </p:cNvSpPr>
          <p:nvPr>
            <p:ph type="pic" sz="quarter" idx="14"/>
          </p:nvPr>
        </p:nvSpPr>
        <p:spPr>
          <a:xfrm>
            <a:off x="0" y="-1"/>
            <a:ext cx="12192000" cy="3371851"/>
          </a:xfrm>
          <a:prstGeom prst="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44403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Picture Placeholder 15"/>
          <p:cNvSpPr>
            <a:spLocks noGrp="1"/>
          </p:cNvSpPr>
          <p:nvPr>
            <p:ph type="pic" sz="quarter" idx="14"/>
          </p:nvPr>
        </p:nvSpPr>
        <p:spPr>
          <a:xfrm>
            <a:off x="0" y="1347408"/>
            <a:ext cx="12192000" cy="5009851"/>
          </a:xfrm>
          <a:prstGeom prst="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5636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463469" y="1847340"/>
            <a:ext cx="3722263" cy="2567841"/>
          </a:xfrm>
          <a:prstGeom prst="round2Diag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10381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8" name="Picture Placeholder 7"/>
          <p:cNvSpPr>
            <a:spLocks noGrp="1"/>
          </p:cNvSpPr>
          <p:nvPr>
            <p:ph type="pic" sz="quarter" idx="13"/>
          </p:nvPr>
        </p:nvSpPr>
        <p:spPr>
          <a:xfrm flipH="1">
            <a:off x="5352969" y="1847340"/>
            <a:ext cx="3722263" cy="2567841"/>
          </a:xfrm>
          <a:prstGeom prst="round2Diag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0" name="Picture Placeholder 7"/>
          <p:cNvSpPr>
            <a:spLocks noGrp="1"/>
          </p:cNvSpPr>
          <p:nvPr>
            <p:ph type="pic" sz="quarter" idx="14"/>
          </p:nvPr>
        </p:nvSpPr>
        <p:spPr>
          <a:xfrm flipH="1">
            <a:off x="9176400" y="3969493"/>
            <a:ext cx="2752491" cy="1923307"/>
          </a:xfrm>
          <a:prstGeom prst="round2Diag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2494887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1" y="0"/>
            <a:ext cx="12192000" cy="4914899"/>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73112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solidFill>
          <a:schemeClr val="tx2"/>
        </a:solidFill>
        <a:effectLst/>
      </p:bgPr>
    </p:bg>
    <p:spTree>
      <p:nvGrpSpPr>
        <p:cNvPr id="1" name=""/>
        <p:cNvGrpSpPr/>
        <p:nvPr/>
      </p:nvGrpSpPr>
      <p:grpSpPr>
        <a:xfrm>
          <a:off x="0" y="0"/>
          <a:ext cx="0" cy="0"/>
          <a:chOff x="0" y="0"/>
          <a:chExt cx="0" cy="0"/>
        </a:xfrm>
      </p:grpSpPr>
      <p:sp>
        <p:nvSpPr>
          <p:cNvPr id="9" name="Freeform 8"/>
          <p:cNvSpPr/>
          <p:nvPr userDrawn="1"/>
        </p:nvSpPr>
        <p:spPr>
          <a:xfrm>
            <a:off x="2017486" y="2985099"/>
            <a:ext cx="9144000" cy="1679195"/>
          </a:xfrm>
          <a:custGeom>
            <a:avLst/>
            <a:gdLst>
              <a:gd name="connsiteX0" fmla="*/ 0 w 10174514"/>
              <a:gd name="connsiteY0" fmla="*/ 0 h 1679195"/>
              <a:gd name="connsiteX1" fmla="*/ 10174514 w 10174514"/>
              <a:gd name="connsiteY1" fmla="*/ 0 h 1679195"/>
              <a:gd name="connsiteX2" fmla="*/ 10174514 w 10174514"/>
              <a:gd name="connsiteY2" fmla="*/ 1 h 1679195"/>
              <a:gd name="connsiteX3" fmla="*/ 9093554 w 10174514"/>
              <a:gd name="connsiteY3" fmla="*/ 1 h 1679195"/>
              <a:gd name="connsiteX4" fmla="*/ 10121055 w 10174514"/>
              <a:gd name="connsiteY4" fmla="*/ 1679195 h 1679195"/>
              <a:gd name="connsiteX5" fmla="*/ 0 w 10174514"/>
              <a:gd name="connsiteY5" fmla="*/ 1679195 h 16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514" h="1679195">
                <a:moveTo>
                  <a:pt x="0" y="0"/>
                </a:moveTo>
                <a:lnTo>
                  <a:pt x="10174514" y="0"/>
                </a:lnTo>
                <a:lnTo>
                  <a:pt x="10174514" y="1"/>
                </a:lnTo>
                <a:lnTo>
                  <a:pt x="9093554" y="1"/>
                </a:lnTo>
                <a:lnTo>
                  <a:pt x="10121055" y="1679195"/>
                </a:lnTo>
                <a:lnTo>
                  <a:pt x="0" y="1679195"/>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17"/>
          <p:cNvSpPr/>
          <p:nvPr userDrawn="1"/>
        </p:nvSpPr>
        <p:spPr>
          <a:xfrm flipH="1">
            <a:off x="124947" y="2985099"/>
            <a:ext cx="3327400" cy="1679195"/>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7"/>
          <p:cNvSpPr/>
          <p:nvPr userDrawn="1"/>
        </p:nvSpPr>
        <p:spPr>
          <a:xfrm flipH="1">
            <a:off x="-1" y="2985100"/>
            <a:ext cx="3327400" cy="1679194"/>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itle 1"/>
          <p:cNvSpPr>
            <a:spLocks noGrp="1"/>
          </p:cNvSpPr>
          <p:nvPr>
            <p:ph type="ctrTitle"/>
          </p:nvPr>
        </p:nvSpPr>
        <p:spPr>
          <a:xfrm>
            <a:off x="4601042" y="3255119"/>
            <a:ext cx="5411749" cy="480131"/>
          </a:xfrm>
        </p:spPr>
        <p:txBody>
          <a:bodyPr anchor="ctr"/>
          <a:lstStyle>
            <a:lvl1pPr algn="l">
              <a:defRPr lang="en-US" sz="2800" kern="1200" dirty="0">
                <a:solidFill>
                  <a:schemeClr val="bg1"/>
                </a:solidFill>
              </a:defRPr>
            </a:lvl1pPr>
          </a:lstStyle>
          <a:p>
            <a:pPr marL="0" lvl="0" algn="l" defTabSz="914400">
              <a:spcBef>
                <a:spcPts val="1000"/>
              </a:spcBef>
            </a:pPr>
            <a:r>
              <a:rPr lang="en-US" dirty="0"/>
              <a:t>Click to edit Master title style</a:t>
            </a:r>
          </a:p>
        </p:txBody>
      </p:sp>
      <p:sp>
        <p:nvSpPr>
          <p:cNvPr id="20" name="Subtitle 2"/>
          <p:cNvSpPr>
            <a:spLocks noGrp="1"/>
          </p:cNvSpPr>
          <p:nvPr>
            <p:ph type="subTitle" idx="1"/>
          </p:nvPr>
        </p:nvSpPr>
        <p:spPr>
          <a:xfrm>
            <a:off x="4601042" y="3771893"/>
            <a:ext cx="2431050" cy="258532"/>
          </a:xfrm>
          <a:prstGeom prst="rect">
            <a:avLst/>
          </a:prstGeom>
          <a:noFill/>
        </p:spPr>
        <p:txBody>
          <a:bodyPr wrap="square">
            <a:spAutoFit/>
          </a:bodyPr>
          <a:lstStyle>
            <a:lvl1pPr marL="0" indent="0">
              <a:buNone/>
              <a:defRPr lang="en-US" sz="1200" dirty="0">
                <a:solidFill>
                  <a:schemeClr val="bg1"/>
                </a:solidFill>
                <a:latin typeface="+mj-lt"/>
                <a:ea typeface="Roboto Light" panose="02000000000000000000" pitchFamily="2" charset="0"/>
                <a:cs typeface="Arial" charset="0"/>
              </a:defRPr>
            </a:lvl1pPr>
          </a:lstStyle>
          <a:p>
            <a:pPr marL="0" lvl="0" defTabSz="914400">
              <a:buClr>
                <a:srgbClr val="E24848"/>
              </a:buClr>
            </a:pPr>
            <a:r>
              <a:rPr lang="en-US" dirty="0"/>
              <a:t>Click to edit Master subtitle style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Tree>
    <p:extLst>
      <p:ext uri="{BB962C8B-B14F-4D97-AF65-F5344CB8AC3E}">
        <p14:creationId xmlns:p14="http://schemas.microsoft.com/office/powerpoint/2010/main" val="1319421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7_Blank">
    <p:bg>
      <p:bgPr>
        <a:solidFill>
          <a:schemeClr val="tx2"/>
        </a:solidFill>
        <a:effectLst/>
      </p:bgPr>
    </p:bg>
    <p:spTree>
      <p:nvGrpSpPr>
        <p:cNvPr id="1" name=""/>
        <p:cNvGrpSpPr/>
        <p:nvPr/>
      </p:nvGrpSpPr>
      <p:grpSpPr>
        <a:xfrm>
          <a:off x="0" y="0"/>
          <a:ext cx="0" cy="0"/>
          <a:chOff x="0" y="0"/>
          <a:chExt cx="0" cy="0"/>
        </a:xfrm>
      </p:grpSpPr>
      <p:sp>
        <p:nvSpPr>
          <p:cNvPr id="8" name="Snip Single Corner Rectangle 7"/>
          <p:cNvSpPr/>
          <p:nvPr userDrawn="1"/>
        </p:nvSpPr>
        <p:spPr>
          <a:xfrm>
            <a:off x="1480944" y="3609213"/>
            <a:ext cx="8582816" cy="1679195"/>
          </a:xfrm>
          <a:prstGeom prst="snip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7"/>
          <p:cNvSpPr/>
          <p:nvPr userDrawn="1"/>
        </p:nvSpPr>
        <p:spPr>
          <a:xfrm flipH="1">
            <a:off x="-1" y="3609214"/>
            <a:ext cx="3327400" cy="1679194"/>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itle 1"/>
          <p:cNvSpPr>
            <a:spLocks noGrp="1"/>
          </p:cNvSpPr>
          <p:nvPr>
            <p:ph type="ctrTitle"/>
          </p:nvPr>
        </p:nvSpPr>
        <p:spPr>
          <a:xfrm>
            <a:off x="4360902" y="3859963"/>
            <a:ext cx="5411749" cy="480131"/>
          </a:xfrm>
        </p:spPr>
        <p:txBody>
          <a:bodyPr anchor="ctr"/>
          <a:lstStyle>
            <a:lvl1pPr algn="l">
              <a:defRPr lang="en-US" sz="2800" kern="1200" dirty="0">
                <a:solidFill>
                  <a:schemeClr val="bg1"/>
                </a:solidFill>
              </a:defRPr>
            </a:lvl1pPr>
          </a:lstStyle>
          <a:p>
            <a:pPr marL="0" lvl="0" algn="l" defTabSz="914400">
              <a:spcBef>
                <a:spcPts val="1000"/>
              </a:spcBef>
            </a:pPr>
            <a:r>
              <a:rPr lang="en-US" dirty="0"/>
              <a:t>Click to edit Master title style</a:t>
            </a:r>
          </a:p>
        </p:txBody>
      </p:sp>
      <p:sp>
        <p:nvSpPr>
          <p:cNvPr id="20" name="Subtitle 2"/>
          <p:cNvSpPr>
            <a:spLocks noGrp="1"/>
          </p:cNvSpPr>
          <p:nvPr>
            <p:ph type="subTitle" idx="1"/>
          </p:nvPr>
        </p:nvSpPr>
        <p:spPr>
          <a:xfrm>
            <a:off x="4360902" y="4376737"/>
            <a:ext cx="2431050" cy="258532"/>
          </a:xfrm>
          <a:prstGeom prst="rect">
            <a:avLst/>
          </a:prstGeom>
          <a:noFill/>
        </p:spPr>
        <p:txBody>
          <a:bodyPr wrap="square">
            <a:spAutoFit/>
          </a:bodyPr>
          <a:lstStyle>
            <a:lvl1pPr marL="0" indent="0">
              <a:buNone/>
              <a:defRPr lang="en-US" sz="1200" dirty="0">
                <a:solidFill>
                  <a:schemeClr val="bg1"/>
                </a:solidFill>
                <a:latin typeface="+mj-lt"/>
                <a:ea typeface="Roboto Light" panose="02000000000000000000" pitchFamily="2" charset="0"/>
                <a:cs typeface="Arial" charset="0"/>
              </a:defRPr>
            </a:lvl1pPr>
          </a:lstStyle>
          <a:p>
            <a:pPr marL="0" lvl="0" defTabSz="914400">
              <a:buClr>
                <a:srgbClr val="E24848"/>
              </a:buClr>
            </a:pPr>
            <a:r>
              <a:rPr lang="en-US" dirty="0"/>
              <a:t>Click to edit Master subtitle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Tree>
    <p:extLst>
      <p:ext uri="{BB962C8B-B14F-4D97-AF65-F5344CB8AC3E}">
        <p14:creationId xmlns:p14="http://schemas.microsoft.com/office/powerpoint/2010/main" val="75129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8_Blank">
    <p:bg>
      <p:bgPr>
        <a:solidFill>
          <a:schemeClr val="tx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6240" y="-18720"/>
            <a:ext cx="1705232" cy="956100"/>
          </a:xfrm>
          <a:prstGeom prst="rect">
            <a:avLst/>
          </a:prstGeom>
        </p:spPr>
      </p:pic>
      <p:sp>
        <p:nvSpPr>
          <p:cNvPr id="10" name="Snip Diagonal Corner Rectangle 9"/>
          <p:cNvSpPr/>
          <p:nvPr userDrawn="1"/>
        </p:nvSpPr>
        <p:spPr>
          <a:xfrm>
            <a:off x="4484914" y="4373451"/>
            <a:ext cx="7707087" cy="1697448"/>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9" name="Title 1"/>
          <p:cNvSpPr>
            <a:spLocks noGrp="1"/>
          </p:cNvSpPr>
          <p:nvPr userDrawn="1">
            <p:ph type="ctrTitle"/>
          </p:nvPr>
        </p:nvSpPr>
        <p:spPr>
          <a:xfrm>
            <a:off x="6506644" y="4643735"/>
            <a:ext cx="4945128" cy="480131"/>
          </a:xfrm>
        </p:spPr>
        <p:txBody>
          <a:bodyPr anchor="ctr"/>
          <a:lstStyle>
            <a:lvl1pPr algn="l">
              <a:defRPr lang="en-US" sz="2800" kern="1200" dirty="0">
                <a:solidFill>
                  <a:schemeClr val="bg1"/>
                </a:solidFill>
              </a:defRPr>
            </a:lvl1pPr>
          </a:lstStyle>
          <a:p>
            <a:pPr marL="0" lvl="0" algn="l" defTabSz="914400">
              <a:spcBef>
                <a:spcPts val="1000"/>
              </a:spcBef>
            </a:pPr>
            <a:r>
              <a:rPr lang="en-US" dirty="0"/>
              <a:t>Click to edit Master title style</a:t>
            </a:r>
          </a:p>
        </p:txBody>
      </p:sp>
      <p:sp>
        <p:nvSpPr>
          <p:cNvPr id="20" name="Subtitle 2"/>
          <p:cNvSpPr>
            <a:spLocks noGrp="1"/>
          </p:cNvSpPr>
          <p:nvPr userDrawn="1">
            <p:ph type="subTitle" idx="1"/>
          </p:nvPr>
        </p:nvSpPr>
        <p:spPr>
          <a:xfrm>
            <a:off x="6506643" y="5160509"/>
            <a:ext cx="2431050" cy="258532"/>
          </a:xfrm>
          <a:prstGeom prst="rect">
            <a:avLst/>
          </a:prstGeom>
          <a:noFill/>
        </p:spPr>
        <p:txBody>
          <a:bodyPr wrap="square">
            <a:spAutoFit/>
          </a:bodyPr>
          <a:lstStyle>
            <a:lvl1pPr marL="0" indent="0">
              <a:buNone/>
              <a:defRPr lang="en-US" sz="1200" dirty="0">
                <a:solidFill>
                  <a:schemeClr val="bg1"/>
                </a:solidFill>
                <a:latin typeface="+mj-lt"/>
                <a:ea typeface="Roboto Light" panose="02000000000000000000" pitchFamily="2" charset="0"/>
                <a:cs typeface="Arial" charset="0"/>
              </a:defRPr>
            </a:lvl1pPr>
          </a:lstStyle>
          <a:p>
            <a:pPr marL="0" lvl="0" defTabSz="914400">
              <a:buClr>
                <a:srgbClr val="E24848"/>
              </a:buClr>
            </a:pPr>
            <a:r>
              <a:rPr lang="en-US" dirty="0"/>
              <a:t>Click to edit Master subtitle style</a:t>
            </a:r>
          </a:p>
        </p:txBody>
      </p:sp>
    </p:spTree>
    <p:extLst>
      <p:ext uri="{BB962C8B-B14F-4D97-AF65-F5344CB8AC3E}">
        <p14:creationId xmlns:p14="http://schemas.microsoft.com/office/powerpoint/2010/main" val="796722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6107286" y="0"/>
            <a:ext cx="6084711" cy="6858000"/>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68822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Picture Placeholder 15"/>
          <p:cNvSpPr>
            <a:spLocks noGrp="1"/>
          </p:cNvSpPr>
          <p:nvPr>
            <p:ph type="pic" sz="quarter" idx="14"/>
          </p:nvPr>
        </p:nvSpPr>
        <p:spPr>
          <a:xfrm>
            <a:off x="0" y="-1"/>
            <a:ext cx="12192000" cy="3371851"/>
          </a:xfrm>
          <a:prstGeom prst="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36102462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Round Diagonal Corner Rectangle 5"/>
          <p:cNvSpPr/>
          <p:nvPr userDrawn="1"/>
        </p:nvSpPr>
        <p:spPr>
          <a:xfrm>
            <a:off x="4270441" y="1473201"/>
            <a:ext cx="3552761" cy="4610100"/>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flipH="1">
            <a:off x="4367895" y="1596571"/>
            <a:ext cx="3340100" cy="4363359"/>
          </a:xfrm>
          <a:prstGeom prst="round2DiagRect">
            <a:avLst>
              <a:gd name="adj1" fmla="val 0"/>
              <a:gd name="adj2" fmla="val 16372"/>
            </a:avLst>
          </a:prstGeom>
          <a:solidFill>
            <a:schemeClr val="bg1"/>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0091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1193345" y="2349501"/>
            <a:ext cx="9805307" cy="2108200"/>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501192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4" name="Rectangle 3"/>
          <p:cNvSpPr/>
          <p:nvPr userDrawn="1"/>
        </p:nvSpPr>
        <p:spPr>
          <a:xfrm>
            <a:off x="0" y="0"/>
            <a:ext cx="12192000" cy="383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8949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6" name="Rectangle 5"/>
          <p:cNvSpPr/>
          <p:nvPr userDrawn="1"/>
        </p:nvSpPr>
        <p:spPr>
          <a:xfrm>
            <a:off x="0" y="0"/>
            <a:ext cx="12192000" cy="4800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285" y="1664060"/>
            <a:ext cx="5036835" cy="2896642"/>
          </a:xfrm>
          <a:prstGeom prst="rect">
            <a:avLst/>
          </a:prstGeom>
        </p:spPr>
      </p:pic>
      <p:sp>
        <p:nvSpPr>
          <p:cNvPr id="10" name="Picture Placeholder 7"/>
          <p:cNvSpPr>
            <a:spLocks noGrp="1"/>
          </p:cNvSpPr>
          <p:nvPr>
            <p:ph type="pic" sz="quarter" idx="13"/>
          </p:nvPr>
        </p:nvSpPr>
        <p:spPr>
          <a:xfrm flipH="1">
            <a:off x="4153991" y="1859067"/>
            <a:ext cx="3814711" cy="2387990"/>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7898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1" y="1"/>
            <a:ext cx="12192000" cy="3615536"/>
          </a:xfrm>
          <a:prstGeom prst="round2DiagRect">
            <a:avLst>
              <a:gd name="adj1" fmla="val 0"/>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 name="Picture Placeholder 3"/>
          <p:cNvSpPr>
            <a:spLocks noGrp="1"/>
          </p:cNvSpPr>
          <p:nvPr>
            <p:ph type="pic" sz="quarter" idx="14"/>
          </p:nvPr>
        </p:nvSpPr>
        <p:spPr>
          <a:xfrm>
            <a:off x="1225982" y="2392683"/>
            <a:ext cx="2005084" cy="1707835"/>
          </a:xfrm>
          <a:prstGeom prst="hexagon">
            <a:avLst/>
          </a:prstGeom>
          <a:solidFill>
            <a:schemeClr val="bg1">
              <a:lumMod val="75000"/>
            </a:schemeClr>
          </a:solidFill>
          <a:ln w="19050">
            <a:solidFill>
              <a:schemeClr val="accent4"/>
            </a:solid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487848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9" name="Picture Placeholder 7"/>
          <p:cNvSpPr>
            <a:spLocks noGrp="1"/>
          </p:cNvSpPr>
          <p:nvPr>
            <p:ph type="pic" sz="quarter" idx="15"/>
          </p:nvPr>
        </p:nvSpPr>
        <p:spPr>
          <a:xfrm flipH="1">
            <a:off x="6133696" y="2255091"/>
            <a:ext cx="1938032" cy="1784976"/>
          </a:xfrm>
          <a:prstGeom prst="round2DiagRect">
            <a:avLst>
              <a:gd name="adj1" fmla="val 0"/>
              <a:gd name="adj2" fmla="val 24283"/>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8" name="Picture Placeholder 7"/>
          <p:cNvSpPr>
            <a:spLocks noGrp="1"/>
          </p:cNvSpPr>
          <p:nvPr>
            <p:ph type="pic" sz="quarter" idx="13"/>
          </p:nvPr>
        </p:nvSpPr>
        <p:spPr>
          <a:xfrm flipH="1">
            <a:off x="4104458" y="2255091"/>
            <a:ext cx="1946875" cy="1784976"/>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000271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8" name="Picture Placeholder 7"/>
          <p:cNvSpPr>
            <a:spLocks noGrp="1"/>
          </p:cNvSpPr>
          <p:nvPr userDrawn="1">
            <p:ph type="pic" sz="quarter" idx="13"/>
          </p:nvPr>
        </p:nvSpPr>
        <p:spPr>
          <a:xfrm flipH="1">
            <a:off x="-1" y="2991522"/>
            <a:ext cx="2032000" cy="2752916"/>
          </a:xfrm>
          <a:prstGeom prst="round2DiagRect">
            <a:avLst>
              <a:gd name="adj1" fmla="val 46172"/>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4" name="Picture Placeholder 7"/>
          <p:cNvSpPr>
            <a:spLocks noGrp="1"/>
          </p:cNvSpPr>
          <p:nvPr userDrawn="1">
            <p:ph type="pic" sz="quarter" idx="14"/>
          </p:nvPr>
        </p:nvSpPr>
        <p:spPr>
          <a:xfrm flipH="1">
            <a:off x="4063999" y="2991522"/>
            <a:ext cx="2032000" cy="2752916"/>
          </a:xfrm>
          <a:prstGeom prst="round2DiagRect">
            <a:avLst>
              <a:gd name="adj1" fmla="val 46172"/>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5" name="Picture Placeholder 7"/>
          <p:cNvSpPr>
            <a:spLocks noGrp="1"/>
          </p:cNvSpPr>
          <p:nvPr userDrawn="1">
            <p:ph type="pic" sz="quarter" idx="15"/>
          </p:nvPr>
        </p:nvSpPr>
        <p:spPr>
          <a:xfrm flipH="1">
            <a:off x="8127999" y="2991522"/>
            <a:ext cx="2032000" cy="2752916"/>
          </a:xfrm>
          <a:prstGeom prst="round2DiagRect">
            <a:avLst>
              <a:gd name="adj1" fmla="val 46172"/>
              <a:gd name="adj2" fmla="val 0"/>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4105344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16" name="Picture Placeholder 7"/>
          <p:cNvSpPr>
            <a:spLocks noGrp="1"/>
          </p:cNvSpPr>
          <p:nvPr>
            <p:ph type="pic" sz="quarter" idx="15"/>
          </p:nvPr>
        </p:nvSpPr>
        <p:spPr>
          <a:xfrm flipH="1">
            <a:off x="6589072"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7" name="Picture Placeholder 7"/>
          <p:cNvSpPr>
            <a:spLocks noGrp="1"/>
          </p:cNvSpPr>
          <p:nvPr>
            <p:ph type="pic" sz="quarter" idx="16"/>
          </p:nvPr>
        </p:nvSpPr>
        <p:spPr>
          <a:xfrm flipH="1">
            <a:off x="9351081"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12" name="Picture Placeholder 7"/>
          <p:cNvSpPr>
            <a:spLocks noGrp="1"/>
          </p:cNvSpPr>
          <p:nvPr>
            <p:ph type="pic" sz="quarter" idx="13"/>
          </p:nvPr>
        </p:nvSpPr>
        <p:spPr>
          <a:xfrm flipH="1">
            <a:off x="1069460"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3" name="Picture Placeholder 7"/>
          <p:cNvSpPr>
            <a:spLocks noGrp="1"/>
          </p:cNvSpPr>
          <p:nvPr>
            <p:ph type="pic" sz="quarter" idx="14"/>
          </p:nvPr>
        </p:nvSpPr>
        <p:spPr>
          <a:xfrm flipH="1">
            <a:off x="3829266" y="2065063"/>
            <a:ext cx="1726906" cy="1583301"/>
          </a:xfrm>
          <a:prstGeom prst="round2DiagRect">
            <a:avLst>
              <a:gd name="adj1" fmla="val 0"/>
              <a:gd name="adj2" fmla="val 25136"/>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3845256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14" name="Round Diagonal Corner Rectangle 13"/>
          <p:cNvSpPr/>
          <p:nvPr userDrawn="1"/>
        </p:nvSpPr>
        <p:spPr>
          <a:xfrm>
            <a:off x="8236584" y="2055828"/>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8" name="Round Diagonal Corner Rectangle 7"/>
          <p:cNvSpPr/>
          <p:nvPr userDrawn="1"/>
        </p:nvSpPr>
        <p:spPr>
          <a:xfrm>
            <a:off x="757803" y="2055828"/>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0" name="Round Diagonal Corner Rectangle 9"/>
          <p:cNvSpPr/>
          <p:nvPr userDrawn="1"/>
        </p:nvSpPr>
        <p:spPr>
          <a:xfrm>
            <a:off x="4497194" y="2055828"/>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8" name="Round Diagonal Corner Rectangle 17"/>
          <p:cNvSpPr/>
          <p:nvPr userDrawn="1"/>
        </p:nvSpPr>
        <p:spPr>
          <a:xfrm>
            <a:off x="757803" y="4217136"/>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0" name="Round Diagonal Corner Rectangle 19"/>
          <p:cNvSpPr/>
          <p:nvPr userDrawn="1"/>
        </p:nvSpPr>
        <p:spPr>
          <a:xfrm>
            <a:off x="4497194" y="4217136"/>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2" name="Round Diagonal Corner Rectangle 21"/>
          <p:cNvSpPr/>
          <p:nvPr userDrawn="1"/>
        </p:nvSpPr>
        <p:spPr>
          <a:xfrm>
            <a:off x="8236584" y="4217136"/>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12" name="Picture Placeholder 7"/>
          <p:cNvSpPr>
            <a:spLocks noGrp="1"/>
          </p:cNvSpPr>
          <p:nvPr userDrawn="1">
            <p:ph type="pic" sz="quarter" idx="13"/>
          </p:nvPr>
        </p:nvSpPr>
        <p:spPr>
          <a:xfrm flipH="1">
            <a:off x="665183" y="1947772"/>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4" name="Picture Placeholder 7"/>
          <p:cNvSpPr>
            <a:spLocks noGrp="1"/>
          </p:cNvSpPr>
          <p:nvPr userDrawn="1">
            <p:ph type="pic" sz="quarter" idx="17"/>
          </p:nvPr>
        </p:nvSpPr>
        <p:spPr>
          <a:xfrm flipH="1">
            <a:off x="4404573" y="1947772"/>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5" name="Picture Placeholder 7"/>
          <p:cNvSpPr>
            <a:spLocks noGrp="1"/>
          </p:cNvSpPr>
          <p:nvPr userDrawn="1">
            <p:ph type="pic" sz="quarter" idx="18"/>
          </p:nvPr>
        </p:nvSpPr>
        <p:spPr>
          <a:xfrm flipH="1">
            <a:off x="8143963" y="1947772"/>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1" name="Picture Placeholder 7"/>
          <p:cNvSpPr>
            <a:spLocks noGrp="1"/>
          </p:cNvSpPr>
          <p:nvPr userDrawn="1">
            <p:ph type="pic" sz="quarter" idx="19"/>
          </p:nvPr>
        </p:nvSpPr>
        <p:spPr>
          <a:xfrm flipH="1">
            <a:off x="665183" y="4109080"/>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2" name="Picture Placeholder 7"/>
          <p:cNvSpPr>
            <a:spLocks noGrp="1"/>
          </p:cNvSpPr>
          <p:nvPr userDrawn="1">
            <p:ph type="pic" sz="quarter" idx="20"/>
          </p:nvPr>
        </p:nvSpPr>
        <p:spPr>
          <a:xfrm flipH="1">
            <a:off x="4404573" y="4109080"/>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3" name="Picture Placeholder 7"/>
          <p:cNvSpPr>
            <a:spLocks noGrp="1"/>
          </p:cNvSpPr>
          <p:nvPr userDrawn="1">
            <p:ph type="pic" sz="quarter" idx="21"/>
          </p:nvPr>
        </p:nvSpPr>
        <p:spPr>
          <a:xfrm flipH="1">
            <a:off x="8143963" y="4109080"/>
            <a:ext cx="1518301" cy="1250365"/>
          </a:xfrm>
          <a:prstGeom prst="round2DiagRect">
            <a:avLst>
              <a:gd name="adj1" fmla="val 0"/>
              <a:gd name="adj2" fmla="val 7991"/>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323513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6" name="Round Diagonal Corner Rectangle 15"/>
          <p:cNvSpPr/>
          <p:nvPr userDrawn="1"/>
        </p:nvSpPr>
        <p:spPr>
          <a:xfrm>
            <a:off x="1742621"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7" name="Round Diagonal Corner Rectangle 16"/>
          <p:cNvSpPr/>
          <p:nvPr userDrawn="1"/>
        </p:nvSpPr>
        <p:spPr>
          <a:xfrm>
            <a:off x="4279295"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9" name="Round Diagonal Corner Rectangle 18"/>
          <p:cNvSpPr/>
          <p:nvPr userDrawn="1"/>
        </p:nvSpPr>
        <p:spPr>
          <a:xfrm>
            <a:off x="6815969"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1" name="Round Diagonal Corner Rectangle 20"/>
          <p:cNvSpPr/>
          <p:nvPr userDrawn="1"/>
        </p:nvSpPr>
        <p:spPr>
          <a:xfrm>
            <a:off x="9352643" y="19177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3" name="Round Diagonal Corner Rectangle 22"/>
          <p:cNvSpPr/>
          <p:nvPr userDrawn="1"/>
        </p:nvSpPr>
        <p:spPr>
          <a:xfrm>
            <a:off x="1742621"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6" name="Round Diagonal Corner Rectangle 25"/>
          <p:cNvSpPr/>
          <p:nvPr userDrawn="1"/>
        </p:nvSpPr>
        <p:spPr>
          <a:xfrm>
            <a:off x="4279295"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7" name="Round Diagonal Corner Rectangle 26"/>
          <p:cNvSpPr/>
          <p:nvPr userDrawn="1"/>
        </p:nvSpPr>
        <p:spPr>
          <a:xfrm>
            <a:off x="6815969"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8" name="Round Diagonal Corner Rectangle 27"/>
          <p:cNvSpPr/>
          <p:nvPr userDrawn="1"/>
        </p:nvSpPr>
        <p:spPr>
          <a:xfrm>
            <a:off x="9352643" y="4127501"/>
            <a:ext cx="1249136" cy="1028700"/>
          </a:xfrm>
          <a:prstGeom prst="round2DiagRect">
            <a:avLst>
              <a:gd name="adj1" fmla="val 10494"/>
              <a:gd name="adj2" fmla="val 0"/>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12" name="Picture Placeholder 7"/>
          <p:cNvSpPr>
            <a:spLocks noGrp="1"/>
          </p:cNvSpPr>
          <p:nvPr userDrawn="1">
            <p:ph type="pic" sz="quarter" idx="13"/>
          </p:nvPr>
        </p:nvSpPr>
        <p:spPr>
          <a:xfrm flipH="1">
            <a:off x="1666420"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37" name="Picture Placeholder 7"/>
          <p:cNvSpPr>
            <a:spLocks noGrp="1"/>
          </p:cNvSpPr>
          <p:nvPr userDrawn="1">
            <p:ph type="pic" sz="quarter" idx="14"/>
          </p:nvPr>
        </p:nvSpPr>
        <p:spPr>
          <a:xfrm flipH="1">
            <a:off x="4203097"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38" name="Picture Placeholder 7"/>
          <p:cNvSpPr>
            <a:spLocks noGrp="1"/>
          </p:cNvSpPr>
          <p:nvPr userDrawn="1">
            <p:ph type="pic" sz="quarter" idx="15"/>
          </p:nvPr>
        </p:nvSpPr>
        <p:spPr>
          <a:xfrm flipH="1">
            <a:off x="6739769"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39" name="Picture Placeholder 7"/>
          <p:cNvSpPr>
            <a:spLocks noGrp="1"/>
          </p:cNvSpPr>
          <p:nvPr userDrawn="1">
            <p:ph type="pic" sz="quarter" idx="16"/>
          </p:nvPr>
        </p:nvSpPr>
        <p:spPr>
          <a:xfrm flipH="1">
            <a:off x="9276441" y="1828801"/>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0" name="Picture Placeholder 7"/>
          <p:cNvSpPr>
            <a:spLocks noGrp="1"/>
          </p:cNvSpPr>
          <p:nvPr userDrawn="1">
            <p:ph type="pic" sz="quarter" idx="17"/>
          </p:nvPr>
        </p:nvSpPr>
        <p:spPr>
          <a:xfrm flipH="1">
            <a:off x="1666420"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4" name="Picture Placeholder 7"/>
          <p:cNvSpPr>
            <a:spLocks noGrp="1"/>
          </p:cNvSpPr>
          <p:nvPr userDrawn="1">
            <p:ph type="pic" sz="quarter" idx="18"/>
          </p:nvPr>
        </p:nvSpPr>
        <p:spPr>
          <a:xfrm flipH="1">
            <a:off x="4203097"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5" name="Picture Placeholder 7"/>
          <p:cNvSpPr>
            <a:spLocks noGrp="1"/>
          </p:cNvSpPr>
          <p:nvPr userDrawn="1">
            <p:ph type="pic" sz="quarter" idx="19"/>
          </p:nvPr>
        </p:nvSpPr>
        <p:spPr>
          <a:xfrm flipH="1">
            <a:off x="6739769"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6" name="Picture Placeholder 7"/>
          <p:cNvSpPr>
            <a:spLocks noGrp="1"/>
          </p:cNvSpPr>
          <p:nvPr userDrawn="1">
            <p:ph type="pic" sz="quarter" idx="20"/>
          </p:nvPr>
        </p:nvSpPr>
        <p:spPr>
          <a:xfrm flipH="1">
            <a:off x="9276441" y="4041573"/>
            <a:ext cx="1249134" cy="1028700"/>
          </a:xfrm>
          <a:prstGeom prst="round2DiagRect">
            <a:avLst>
              <a:gd name="adj1" fmla="val 0"/>
              <a:gd name="adj2" fmla="val 1053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303200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Picture Placeholder 15"/>
          <p:cNvSpPr>
            <a:spLocks noGrp="1"/>
          </p:cNvSpPr>
          <p:nvPr>
            <p:ph type="pic" sz="quarter" idx="14"/>
          </p:nvPr>
        </p:nvSpPr>
        <p:spPr>
          <a:xfrm>
            <a:off x="0" y="1347408"/>
            <a:ext cx="12192000" cy="5009851"/>
          </a:xfrm>
          <a:prstGeom prst="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986878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1" name="Round Diagonal Corner Rectangle 30"/>
          <p:cNvSpPr/>
          <p:nvPr userDrawn="1"/>
        </p:nvSpPr>
        <p:spPr>
          <a:xfrm>
            <a:off x="5383160" y="1747564"/>
            <a:ext cx="1518301" cy="1250365"/>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33" name="Round Diagonal Corner Rectangle 32"/>
          <p:cNvSpPr/>
          <p:nvPr userDrawn="1"/>
        </p:nvSpPr>
        <p:spPr>
          <a:xfrm>
            <a:off x="2390563" y="3949852"/>
            <a:ext cx="1371632" cy="1129579"/>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35" name="Round Diagonal Corner Rectangle 34"/>
          <p:cNvSpPr/>
          <p:nvPr userDrawn="1"/>
        </p:nvSpPr>
        <p:spPr>
          <a:xfrm>
            <a:off x="5452020" y="3949852"/>
            <a:ext cx="1371632" cy="1129579"/>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41" name="Round Diagonal Corner Rectangle 40"/>
          <p:cNvSpPr/>
          <p:nvPr userDrawn="1"/>
        </p:nvSpPr>
        <p:spPr>
          <a:xfrm>
            <a:off x="8513479" y="3949852"/>
            <a:ext cx="1371632" cy="1129579"/>
          </a:xfrm>
          <a:prstGeom prst="round2DiagRect">
            <a:avLst>
              <a:gd name="adj1" fmla="val 10494"/>
              <a:gd name="adj2" fmla="val 0"/>
            </a:avLst>
          </a:prstGeom>
          <a:solidFill>
            <a:schemeClr val="bg1">
              <a:lumMod val="85000"/>
            </a:schemeClr>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40" name="Picture Placeholder 7"/>
          <p:cNvSpPr>
            <a:spLocks noGrp="1"/>
          </p:cNvSpPr>
          <p:nvPr userDrawn="1">
            <p:ph type="pic" sz="quarter" idx="17"/>
          </p:nvPr>
        </p:nvSpPr>
        <p:spPr>
          <a:xfrm flipH="1">
            <a:off x="5290539" y="1639507"/>
            <a:ext cx="1518301" cy="1250366"/>
          </a:xfrm>
          <a:prstGeom prst="round2DiagRect">
            <a:avLst>
              <a:gd name="adj1" fmla="val 0"/>
              <a:gd name="adj2" fmla="val 10537"/>
            </a:avLst>
          </a:prstGeom>
          <a:solidFill>
            <a:schemeClr val="accent4"/>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3" name="Picture Placeholder 7"/>
          <p:cNvSpPr>
            <a:spLocks noGrp="1"/>
          </p:cNvSpPr>
          <p:nvPr>
            <p:ph type="pic" sz="quarter" idx="18"/>
          </p:nvPr>
        </p:nvSpPr>
        <p:spPr>
          <a:xfrm flipH="1">
            <a:off x="2306890" y="3852233"/>
            <a:ext cx="1371630" cy="1129578"/>
          </a:xfrm>
          <a:prstGeom prst="round2DiagRect">
            <a:avLst>
              <a:gd name="adj1" fmla="val 0"/>
              <a:gd name="adj2" fmla="val 10537"/>
            </a:avLst>
          </a:prstGeom>
          <a:solidFill>
            <a:schemeClr val="bg1">
              <a:lumMod val="6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7" name="Picture Placeholder 7"/>
          <p:cNvSpPr>
            <a:spLocks noGrp="1"/>
          </p:cNvSpPr>
          <p:nvPr>
            <p:ph type="pic" sz="quarter" idx="19"/>
          </p:nvPr>
        </p:nvSpPr>
        <p:spPr>
          <a:xfrm flipH="1">
            <a:off x="5363874" y="3852233"/>
            <a:ext cx="1371630" cy="1129578"/>
          </a:xfrm>
          <a:prstGeom prst="round2DiagRect">
            <a:avLst>
              <a:gd name="adj1" fmla="val 0"/>
              <a:gd name="adj2" fmla="val 10537"/>
            </a:avLst>
          </a:prstGeom>
          <a:solidFill>
            <a:schemeClr val="bg1">
              <a:lumMod val="6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48" name="Picture Placeholder 7"/>
          <p:cNvSpPr>
            <a:spLocks noGrp="1"/>
          </p:cNvSpPr>
          <p:nvPr>
            <p:ph type="pic" sz="quarter" idx="20"/>
          </p:nvPr>
        </p:nvSpPr>
        <p:spPr>
          <a:xfrm flipH="1">
            <a:off x="8429809" y="3852233"/>
            <a:ext cx="1371630" cy="1129578"/>
          </a:xfrm>
          <a:prstGeom prst="round2DiagRect">
            <a:avLst>
              <a:gd name="adj1" fmla="val 0"/>
              <a:gd name="adj2" fmla="val 10537"/>
            </a:avLst>
          </a:prstGeom>
          <a:solidFill>
            <a:schemeClr val="bg1">
              <a:lumMod val="6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grpSp>
        <p:nvGrpSpPr>
          <p:cNvPr id="20" name="Group 19"/>
          <p:cNvGrpSpPr/>
          <p:nvPr userDrawn="1"/>
        </p:nvGrpSpPr>
        <p:grpSpPr>
          <a:xfrm>
            <a:off x="3017521" y="2941844"/>
            <a:ext cx="6088380" cy="741181"/>
            <a:chOff x="3017520" y="3103744"/>
            <a:chExt cx="6088380" cy="741181"/>
          </a:xfrm>
        </p:grpSpPr>
        <p:cxnSp>
          <p:nvCxnSpPr>
            <p:cNvPr id="22" name="Straight Connector 21"/>
            <p:cNvCxnSpPr/>
            <p:nvPr/>
          </p:nvCxnSpPr>
          <p:spPr>
            <a:xfrm>
              <a:off x="6096000" y="3103744"/>
              <a:ext cx="0" cy="52578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17520" y="3629524"/>
              <a:ext cx="60883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17520" y="3626349"/>
              <a:ext cx="0" cy="218576"/>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0" y="3626349"/>
              <a:ext cx="0" cy="218576"/>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098788" y="3626349"/>
              <a:ext cx="0" cy="218576"/>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6526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18" name="Rectangle 17"/>
          <p:cNvSpPr/>
          <p:nvPr userDrawn="1"/>
        </p:nvSpPr>
        <p:spPr>
          <a:xfrm>
            <a:off x="0" y="1"/>
            <a:ext cx="12192000" cy="47371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bg1">
                    <a:lumMod val="9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853421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3" name="Rounded Rectangular Callout 2"/>
          <p:cNvSpPr/>
          <p:nvPr userDrawn="1"/>
        </p:nvSpPr>
        <p:spPr>
          <a:xfrm>
            <a:off x="1244600" y="1856604"/>
            <a:ext cx="2273300" cy="1959745"/>
          </a:xfrm>
          <a:prstGeom prst="wedgeRoundRectCallout">
            <a:avLst>
              <a:gd name="adj1" fmla="val 37473"/>
              <a:gd name="adj2" fmla="val 70924"/>
              <a:gd name="adj3" fmla="val 16667"/>
            </a:avLst>
          </a:prstGeom>
          <a:solidFill>
            <a:schemeClr val="accent4"/>
          </a:solidFill>
          <a:ln>
            <a:noFill/>
          </a:ln>
          <a:effectLst/>
        </p:spPr>
        <p:txBody>
          <a:bodyPr lIns="0" tIns="0" rIns="0" bIns="0" anchor="ctr"/>
          <a:lstStyle/>
          <a:p>
            <a:pPr defTabSz="292086"/>
            <a:endParaRPr lang="en-US" sz="2000">
              <a:solidFill>
                <a:srgbClr val="FFFFFF"/>
              </a:solidFill>
              <a:effectLst>
                <a:outerShdw blurRad="38100" dist="38100" dir="2700000" algn="tl">
                  <a:srgbClr val="000000"/>
                </a:outerShdw>
              </a:effectLst>
            </a:endParaRPr>
          </a:p>
        </p:txBody>
      </p:sp>
      <p:sp>
        <p:nvSpPr>
          <p:cNvPr id="12" name="Picture Placeholder 7"/>
          <p:cNvSpPr>
            <a:spLocks noGrp="1"/>
          </p:cNvSpPr>
          <p:nvPr userDrawn="1">
            <p:ph type="pic" sz="quarter" idx="13"/>
          </p:nvPr>
        </p:nvSpPr>
        <p:spPr>
          <a:xfrm flipH="1">
            <a:off x="1333460" y="1966747"/>
            <a:ext cx="2039279" cy="1697203"/>
          </a:xfrm>
          <a:prstGeom prst="wedgeRoundRectCallout">
            <a:avLst>
              <a:gd name="adj1" fmla="val -37738"/>
              <a:gd name="adj2" fmla="val 73974"/>
              <a:gd name="adj3" fmla="val 16667"/>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715076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2" y="2075333"/>
            <a:ext cx="6805596" cy="3281765"/>
          </a:xfrm>
          <a:custGeom>
            <a:avLst/>
            <a:gdLst>
              <a:gd name="connsiteX0" fmla="*/ 4688111 w 6805596"/>
              <a:gd name="connsiteY0" fmla="*/ 0 h 3281765"/>
              <a:gd name="connsiteX1" fmla="*/ 6805596 w 6805596"/>
              <a:gd name="connsiteY1" fmla="*/ 0 h 3281765"/>
              <a:gd name="connsiteX2" fmla="*/ 4688112 w 6805596"/>
              <a:gd name="connsiteY2" fmla="*/ 3281762 h 3281765"/>
              <a:gd name="connsiteX3" fmla="*/ 4688112 w 6805596"/>
              <a:gd name="connsiteY3" fmla="*/ 3281765 h 3281765"/>
              <a:gd name="connsiteX4" fmla="*/ 0 w 6805596"/>
              <a:gd name="connsiteY4" fmla="*/ 3281765 h 3281765"/>
              <a:gd name="connsiteX5" fmla="*/ 0 w 6805596"/>
              <a:gd name="connsiteY5" fmla="*/ 6 h 3281765"/>
              <a:gd name="connsiteX6" fmla="*/ 4688111 w 6805596"/>
              <a:gd name="connsiteY6" fmla="*/ 6 h 328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5596" h="3281765">
                <a:moveTo>
                  <a:pt x="4688111" y="0"/>
                </a:moveTo>
                <a:lnTo>
                  <a:pt x="6805596" y="0"/>
                </a:lnTo>
                <a:lnTo>
                  <a:pt x="4688112" y="3281762"/>
                </a:lnTo>
                <a:lnTo>
                  <a:pt x="4688112" y="3281765"/>
                </a:lnTo>
                <a:lnTo>
                  <a:pt x="0" y="3281765"/>
                </a:lnTo>
                <a:lnTo>
                  <a:pt x="0" y="6"/>
                </a:lnTo>
                <a:lnTo>
                  <a:pt x="4688111" y="6"/>
                </a:lnTo>
                <a:close/>
              </a:path>
            </a:pathLst>
          </a:cu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4239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570"/>
          <a:stretch/>
        </p:blipFill>
        <p:spPr>
          <a:xfrm>
            <a:off x="685513" y="1557735"/>
            <a:ext cx="2387541" cy="4515736"/>
          </a:xfrm>
          <a:prstGeom prst="rect">
            <a:avLst/>
          </a:prstGeom>
          <a:effectLst>
            <a:outerShdw blurRad="266700" dist="292100" dir="8100000" algn="tr" rotWithShape="0">
              <a:prstClr val="black">
                <a:alpha val="15000"/>
              </a:prstClr>
            </a:outerShdw>
          </a:effectLst>
        </p:spPr>
      </p:pic>
      <p:sp>
        <p:nvSpPr>
          <p:cNvPr id="15" name="Picture Placeholder 14"/>
          <p:cNvSpPr>
            <a:spLocks noGrp="1"/>
          </p:cNvSpPr>
          <p:nvPr>
            <p:ph type="pic" sz="quarter" idx="14"/>
          </p:nvPr>
        </p:nvSpPr>
        <p:spPr>
          <a:xfrm>
            <a:off x="971795" y="2240059"/>
            <a:ext cx="1832111" cy="3219627"/>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7661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577276" y="2489912"/>
            <a:ext cx="1375202" cy="242173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15" name="Picture Placeholder 14"/>
          <p:cNvSpPr>
            <a:spLocks noGrp="1"/>
          </p:cNvSpPr>
          <p:nvPr>
            <p:ph type="pic" sz="quarter" idx="14"/>
          </p:nvPr>
        </p:nvSpPr>
        <p:spPr>
          <a:xfrm>
            <a:off x="1707377" y="2299466"/>
            <a:ext cx="1629509" cy="2863587"/>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3941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3095279" y="2489912"/>
            <a:ext cx="1375202" cy="242173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11" name="Picture Placeholder 10"/>
          <p:cNvSpPr>
            <a:spLocks noGrp="1"/>
          </p:cNvSpPr>
          <p:nvPr>
            <p:ph type="pic" sz="quarter" idx="15"/>
          </p:nvPr>
        </p:nvSpPr>
        <p:spPr>
          <a:xfrm>
            <a:off x="577276" y="2489912"/>
            <a:ext cx="1375202" cy="242173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15" name="Picture Placeholder 14"/>
          <p:cNvSpPr>
            <a:spLocks noGrp="1"/>
          </p:cNvSpPr>
          <p:nvPr>
            <p:ph type="pic" sz="quarter" idx="14"/>
          </p:nvPr>
        </p:nvSpPr>
        <p:spPr>
          <a:xfrm>
            <a:off x="1707377" y="2299466"/>
            <a:ext cx="1629509" cy="2863587"/>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Tree>
    <p:extLst>
      <p:ext uri="{BB962C8B-B14F-4D97-AF65-F5344CB8AC3E}">
        <p14:creationId xmlns:p14="http://schemas.microsoft.com/office/powerpoint/2010/main" val="2625896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0" y="0"/>
            <a:ext cx="12192000" cy="3835400"/>
          </a:xfrm>
          <a:prstGeom prst="rect">
            <a:avLst/>
          </a:prstGeom>
          <a:solidFill>
            <a:schemeClr val="bg1">
              <a:lumMod val="8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13" name="Picture Placeholder 12"/>
          <p:cNvSpPr>
            <a:spLocks noGrp="1"/>
          </p:cNvSpPr>
          <p:nvPr>
            <p:ph type="pic" sz="quarter" idx="15"/>
          </p:nvPr>
        </p:nvSpPr>
        <p:spPr>
          <a:xfrm>
            <a:off x="1413622" y="1903186"/>
            <a:ext cx="3725376" cy="2732303"/>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1570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8639" y="1858380"/>
            <a:ext cx="5074722" cy="3141242"/>
          </a:xfrm>
          <a:prstGeom prst="rect">
            <a:avLst/>
          </a:prstGeom>
        </p:spPr>
      </p:pic>
      <p:sp>
        <p:nvSpPr>
          <p:cNvPr id="13" name="Picture Placeholder 12"/>
          <p:cNvSpPr>
            <a:spLocks noGrp="1"/>
          </p:cNvSpPr>
          <p:nvPr>
            <p:ph type="pic" sz="quarter" idx="15"/>
          </p:nvPr>
        </p:nvSpPr>
        <p:spPr>
          <a:xfrm>
            <a:off x="4073235" y="2226440"/>
            <a:ext cx="4020853" cy="2396389"/>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390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886572" y="2074011"/>
            <a:ext cx="4263278" cy="2396389"/>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113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flipH="1">
            <a:off x="463469" y="1847340"/>
            <a:ext cx="3722263" cy="2567841"/>
          </a:xfrm>
          <a:prstGeom prst="round2Diag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Tree>
    <p:extLst>
      <p:ext uri="{BB962C8B-B14F-4D97-AF65-F5344CB8AC3E}">
        <p14:creationId xmlns:p14="http://schemas.microsoft.com/office/powerpoint/2010/main" val="2184643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53" name="Picture Placeholder 52"/>
          <p:cNvSpPr>
            <a:spLocks noGrp="1"/>
          </p:cNvSpPr>
          <p:nvPr>
            <p:ph type="pic" sz="quarter" idx="19"/>
          </p:nvPr>
        </p:nvSpPr>
        <p:spPr>
          <a:xfrm>
            <a:off x="8085871" y="2144799"/>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54" name="Picture Placeholder 53"/>
          <p:cNvSpPr>
            <a:spLocks noGrp="1"/>
          </p:cNvSpPr>
          <p:nvPr>
            <p:ph type="pic" sz="quarter" idx="20"/>
          </p:nvPr>
        </p:nvSpPr>
        <p:spPr>
          <a:xfrm>
            <a:off x="9910336" y="3703886"/>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55" name="Rectangle 54"/>
          <p:cNvSpPr/>
          <p:nvPr userDrawn="1"/>
        </p:nvSpPr>
        <p:spPr>
          <a:xfrm>
            <a:off x="8085871" y="3703886"/>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910336" y="2144798"/>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Picture Placeholder 42"/>
          <p:cNvSpPr>
            <a:spLocks noGrp="1"/>
          </p:cNvSpPr>
          <p:nvPr>
            <p:ph type="pic" sz="quarter" idx="17"/>
          </p:nvPr>
        </p:nvSpPr>
        <p:spPr>
          <a:xfrm>
            <a:off x="4250867" y="2144799"/>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4" name="Picture Placeholder 43"/>
          <p:cNvSpPr>
            <a:spLocks noGrp="1"/>
          </p:cNvSpPr>
          <p:nvPr>
            <p:ph type="pic" sz="quarter" idx="18"/>
          </p:nvPr>
        </p:nvSpPr>
        <p:spPr>
          <a:xfrm>
            <a:off x="6075332" y="3703886"/>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5" name="Rectangle 44"/>
          <p:cNvSpPr/>
          <p:nvPr userDrawn="1"/>
        </p:nvSpPr>
        <p:spPr>
          <a:xfrm>
            <a:off x="4250867" y="3703886"/>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6075332" y="2144798"/>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Picture Placeholder 12"/>
          <p:cNvSpPr>
            <a:spLocks noGrp="1"/>
          </p:cNvSpPr>
          <p:nvPr>
            <p:ph type="pic" sz="quarter" idx="15"/>
          </p:nvPr>
        </p:nvSpPr>
        <p:spPr>
          <a:xfrm>
            <a:off x="415867" y="2144799"/>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2" name="Picture Placeholder 41"/>
          <p:cNvSpPr>
            <a:spLocks noGrp="1"/>
          </p:cNvSpPr>
          <p:nvPr>
            <p:ph type="pic" sz="quarter" idx="16"/>
          </p:nvPr>
        </p:nvSpPr>
        <p:spPr>
          <a:xfrm>
            <a:off x="2240332" y="3703886"/>
            <a:ext cx="1824463" cy="1559088"/>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40" name="Rectangle 39"/>
          <p:cNvSpPr/>
          <p:nvPr userDrawn="1"/>
        </p:nvSpPr>
        <p:spPr>
          <a:xfrm>
            <a:off x="415867" y="3703886"/>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
        <p:nvSpPr>
          <p:cNvPr id="7" name="Rectangle 6"/>
          <p:cNvSpPr/>
          <p:nvPr userDrawn="1"/>
        </p:nvSpPr>
        <p:spPr>
          <a:xfrm>
            <a:off x="2240332" y="2144798"/>
            <a:ext cx="1824465" cy="1559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6490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3997"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1" name="Picture Placeholder 20"/>
          <p:cNvSpPr>
            <a:spLocks noGrp="1"/>
          </p:cNvSpPr>
          <p:nvPr>
            <p:ph type="pic" sz="quarter" idx="16"/>
          </p:nvPr>
        </p:nvSpPr>
        <p:spPr>
          <a:xfrm>
            <a:off x="3044669"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2" name="Picture Placeholder 21"/>
          <p:cNvSpPr>
            <a:spLocks noGrp="1"/>
          </p:cNvSpPr>
          <p:nvPr>
            <p:ph type="pic" sz="quarter" idx="17"/>
          </p:nvPr>
        </p:nvSpPr>
        <p:spPr>
          <a:xfrm>
            <a:off x="6093335"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3" name="Picture Placeholder 22"/>
          <p:cNvSpPr>
            <a:spLocks noGrp="1"/>
          </p:cNvSpPr>
          <p:nvPr>
            <p:ph type="pic" sz="quarter" idx="18"/>
          </p:nvPr>
        </p:nvSpPr>
        <p:spPr>
          <a:xfrm>
            <a:off x="9142001" y="2938273"/>
            <a:ext cx="3049999" cy="2463286"/>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75659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8" name="Rectangle 7"/>
          <p:cNvSpPr/>
          <p:nvPr userDrawn="1"/>
        </p:nvSpPr>
        <p:spPr>
          <a:xfrm>
            <a:off x="0" y="0"/>
            <a:ext cx="12192000" cy="36866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3" name="Picture Placeholder 22"/>
          <p:cNvSpPr>
            <a:spLocks noGrp="1"/>
          </p:cNvSpPr>
          <p:nvPr>
            <p:ph type="pic" sz="quarter" idx="18"/>
          </p:nvPr>
        </p:nvSpPr>
        <p:spPr>
          <a:xfrm>
            <a:off x="692034" y="1820294"/>
            <a:ext cx="2743401" cy="2613162"/>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12" name="Picture Placeholder 11"/>
          <p:cNvSpPr>
            <a:spLocks noGrp="1"/>
          </p:cNvSpPr>
          <p:nvPr>
            <p:ph type="pic" sz="quarter" idx="19"/>
          </p:nvPr>
        </p:nvSpPr>
        <p:spPr>
          <a:xfrm>
            <a:off x="4724299" y="1820294"/>
            <a:ext cx="2743401" cy="2613162"/>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14" name="Picture Placeholder 13"/>
          <p:cNvSpPr>
            <a:spLocks noGrp="1"/>
          </p:cNvSpPr>
          <p:nvPr>
            <p:ph type="pic" sz="quarter" idx="20"/>
          </p:nvPr>
        </p:nvSpPr>
        <p:spPr>
          <a:xfrm>
            <a:off x="8756564" y="1820294"/>
            <a:ext cx="2743401" cy="2613162"/>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30347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0" y="0"/>
            <a:ext cx="12192000" cy="3835400"/>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
        <p:nvSpPr>
          <p:cNvPr id="15" name="Picture Placeholder 14"/>
          <p:cNvSpPr>
            <a:spLocks noGrp="1"/>
          </p:cNvSpPr>
          <p:nvPr>
            <p:ph type="pic" sz="quarter" idx="19"/>
          </p:nvPr>
        </p:nvSpPr>
        <p:spPr>
          <a:xfrm>
            <a:off x="6294809" y="2303889"/>
            <a:ext cx="2535412" cy="2504384"/>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23" name="Picture Placeholder 22"/>
          <p:cNvSpPr>
            <a:spLocks noGrp="1"/>
          </p:cNvSpPr>
          <p:nvPr>
            <p:ph type="pic" sz="quarter" idx="18"/>
          </p:nvPr>
        </p:nvSpPr>
        <p:spPr>
          <a:xfrm>
            <a:off x="769259" y="2303889"/>
            <a:ext cx="2535412" cy="2504384"/>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2" name="Title 1"/>
          <p:cNvSpPr>
            <a:spLocks noGrp="1"/>
          </p:cNvSpPr>
          <p:nvPr userDrawn="1">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userDrawn="1">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05613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0_Title Only">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6682098" y="2061601"/>
            <a:ext cx="2535412" cy="2504384"/>
          </a:xfrm>
          <a:prstGeom prst="rect">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
        <p:nvSpPr>
          <p:cNvPr id="13" name="Picture Placeholder 12"/>
          <p:cNvSpPr>
            <a:spLocks noGrp="1"/>
          </p:cNvSpPr>
          <p:nvPr>
            <p:ph type="pic" sz="quarter" idx="15"/>
          </p:nvPr>
        </p:nvSpPr>
        <p:spPr>
          <a:xfrm>
            <a:off x="0" y="0"/>
            <a:ext cx="6126957" cy="6858000"/>
          </a:xfrm>
          <a:prstGeom prst="rect">
            <a:avLst/>
          </a:prstGeom>
          <a:solidFill>
            <a:schemeClr val="bg1">
              <a:lumMod val="75000"/>
            </a:schemeClr>
          </a:solidFill>
          <a:ln>
            <a:noFill/>
          </a:ln>
          <a:effectLst/>
        </p:spPr>
        <p:txBody>
          <a:bodyPr wrap="square" lIns="0" tIns="0" rIns="0" bIns="0" anchor="t">
            <a:noAutofit/>
          </a:bodyPr>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1885677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5143" y="208067"/>
            <a:ext cx="5254170" cy="3455540"/>
          </a:xfrm>
          <a:prstGeom prst="rect">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800" dirty="0">
                <a:solidFill>
                  <a:schemeClr val="lt1"/>
                </a:solidFill>
              </a:defRPr>
            </a:lvl1pPr>
          </a:lstStyle>
          <a:p>
            <a:pPr marL="0" lvl="0" algn="ctr" defTabSz="914400"/>
            <a:endParaRPr lang="en-US" dirty="0"/>
          </a:p>
        </p:txBody>
      </p:sp>
      <p:sp>
        <p:nvSpPr>
          <p:cNvPr id="8" name="Picture Placeholder 7"/>
          <p:cNvSpPr>
            <a:spLocks noGrp="1"/>
          </p:cNvSpPr>
          <p:nvPr>
            <p:ph type="pic" sz="quarter" idx="16"/>
          </p:nvPr>
        </p:nvSpPr>
        <p:spPr>
          <a:xfrm>
            <a:off x="145143" y="3663607"/>
            <a:ext cx="2743401" cy="2613164"/>
          </a:xfrm>
          <a:prstGeom prst="rect">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800" dirty="0">
                <a:solidFill>
                  <a:schemeClr val="lt1"/>
                </a:solidFill>
              </a:defRPr>
            </a:lvl1pPr>
          </a:lstStyle>
          <a:p>
            <a:pPr marL="0" lvl="0" algn="ctr" defTabSz="914400"/>
            <a:endParaRPr lang="en-US" dirty="0"/>
          </a:p>
        </p:txBody>
      </p:sp>
      <p:sp>
        <p:nvSpPr>
          <p:cNvPr id="9" name="Picture Placeholder 8"/>
          <p:cNvSpPr>
            <a:spLocks noGrp="1"/>
          </p:cNvSpPr>
          <p:nvPr>
            <p:ph type="pic" sz="quarter" idx="17"/>
          </p:nvPr>
        </p:nvSpPr>
        <p:spPr>
          <a:xfrm>
            <a:off x="2888544" y="3663607"/>
            <a:ext cx="2510769" cy="2613164"/>
          </a:xfrm>
          <a:prstGeom prst="rect">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800" dirty="0">
                <a:solidFill>
                  <a:schemeClr val="lt1"/>
                </a:solidFill>
              </a:defRPr>
            </a:lvl1pPr>
          </a:lstStyle>
          <a:p>
            <a:pPr marL="0" lvl="0" algn="ctr" defTabSz="914400"/>
            <a:endParaRPr lang="en-US" dirty="0"/>
          </a:p>
        </p:txBody>
      </p:sp>
      <p:sp>
        <p:nvSpPr>
          <p:cNvPr id="4" name="Slide Number Placeholder 3"/>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9712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6" name="Rectangle 5"/>
          <p:cNvSpPr/>
          <p:nvPr userDrawn="1"/>
        </p:nvSpPr>
        <p:spPr>
          <a:xfrm>
            <a:off x="0" y="3238501"/>
            <a:ext cx="5094514" cy="3619499"/>
          </a:xfrm>
          <a:prstGeom prst="rect">
            <a:avLst/>
          </a:prstGeom>
          <a:pattFill prst="pct3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17"/>
          <p:cNvSpPr/>
          <p:nvPr userDrawn="1"/>
        </p:nvSpPr>
        <p:spPr>
          <a:xfrm>
            <a:off x="899887" y="2837078"/>
            <a:ext cx="2850644" cy="1306751"/>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3413502" y="2003837"/>
            <a:ext cx="2839407" cy="2839407"/>
          </a:xfrm>
          <a:prstGeom prst="ellipse">
            <a:avLst/>
          </a:prstGeom>
          <a:solidFill>
            <a:schemeClr val="bg1">
              <a:lumMod val="85000"/>
            </a:schemeClr>
          </a:solidFill>
          <a:ln w="285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defRPr>
            </a:lvl1pPr>
          </a:lstStyle>
          <a:p>
            <a:pPr marL="0" lvl="0" algn="ctr" defTabSz="914400"/>
            <a:endParaRPr lang="en-US" dirty="0"/>
          </a:p>
        </p:txBody>
      </p:sp>
    </p:spTree>
    <p:extLst>
      <p:ext uri="{BB962C8B-B14F-4D97-AF65-F5344CB8AC3E}">
        <p14:creationId xmlns:p14="http://schemas.microsoft.com/office/powerpoint/2010/main" val="33536357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3" name="Rectangle 2"/>
          <p:cNvSpPr/>
          <p:nvPr userDrawn="1"/>
        </p:nvSpPr>
        <p:spPr>
          <a:xfrm>
            <a:off x="0" y="0"/>
            <a:ext cx="12192000" cy="4639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5" name="Rectangle 4"/>
          <p:cNvSpPr/>
          <p:nvPr userDrawn="1"/>
        </p:nvSpPr>
        <p:spPr>
          <a:xfrm>
            <a:off x="0" y="3555835"/>
            <a:ext cx="12192000" cy="3302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nvGrpSpPr>
          <p:cNvPr id="6" name="Group 5"/>
          <p:cNvGrpSpPr/>
          <p:nvPr userDrawn="1"/>
        </p:nvGrpSpPr>
        <p:grpSpPr>
          <a:xfrm>
            <a:off x="0" y="1999660"/>
            <a:ext cx="12192000" cy="1908629"/>
            <a:chOff x="0" y="4949370"/>
            <a:chExt cx="12192000" cy="1908629"/>
          </a:xfrm>
          <a:solidFill>
            <a:schemeClr val="tx2"/>
          </a:solidFill>
        </p:grpSpPr>
        <p:grpSp>
          <p:nvGrpSpPr>
            <p:cNvPr id="7" name="Group 6"/>
            <p:cNvGrpSpPr/>
            <p:nvPr/>
          </p:nvGrpSpPr>
          <p:grpSpPr>
            <a:xfrm>
              <a:off x="0" y="4949370"/>
              <a:ext cx="7067565" cy="1908629"/>
              <a:chOff x="1015337" y="4113886"/>
              <a:chExt cx="10161327" cy="2744114"/>
            </a:xfrm>
            <a:grpFill/>
          </p:grpSpPr>
          <p:sp>
            <p:nvSpPr>
              <p:cNvPr id="14" name="Freeform 14"/>
              <p:cNvSpPr>
                <a:spLocks noEditPoints="1"/>
              </p:cNvSpPr>
              <p:nvPr/>
            </p:nvSpPr>
            <p:spPr bwMode="auto">
              <a:xfrm>
                <a:off x="9141220" y="4353817"/>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5" name="Freeform 15"/>
              <p:cNvSpPr>
                <a:spLocks/>
              </p:cNvSpPr>
              <p:nvPr/>
            </p:nvSpPr>
            <p:spPr bwMode="auto">
              <a:xfrm>
                <a:off x="7110544" y="4962385"/>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6" name="Freeform 16"/>
              <p:cNvSpPr>
                <a:spLocks/>
              </p:cNvSpPr>
              <p:nvPr/>
            </p:nvSpPr>
            <p:spPr bwMode="auto">
              <a:xfrm>
                <a:off x="5083045" y="4596926"/>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7" name="Freeform 17"/>
              <p:cNvSpPr>
                <a:spLocks/>
              </p:cNvSpPr>
              <p:nvPr/>
            </p:nvSpPr>
            <p:spPr bwMode="auto">
              <a:xfrm>
                <a:off x="3047603" y="4113886"/>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8" name="Freeform 18"/>
              <p:cNvSpPr>
                <a:spLocks noEditPoints="1"/>
              </p:cNvSpPr>
              <p:nvPr/>
            </p:nvSpPr>
            <p:spPr bwMode="auto">
              <a:xfrm>
                <a:off x="1015337" y="4202867"/>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8" name="Group 7"/>
            <p:cNvGrpSpPr/>
            <p:nvPr/>
          </p:nvGrpSpPr>
          <p:grpSpPr>
            <a:xfrm>
              <a:off x="7104745" y="5484162"/>
              <a:ext cx="5087255" cy="1373837"/>
              <a:chOff x="1015337" y="4113886"/>
              <a:chExt cx="10161327" cy="2744114"/>
            </a:xfrm>
            <a:grpFill/>
          </p:grpSpPr>
          <p:sp>
            <p:nvSpPr>
              <p:cNvPr id="9" name="Freeform 14"/>
              <p:cNvSpPr>
                <a:spLocks noEditPoints="1"/>
              </p:cNvSpPr>
              <p:nvPr/>
            </p:nvSpPr>
            <p:spPr bwMode="auto">
              <a:xfrm>
                <a:off x="9141220" y="4353817"/>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0" name="Freeform 15"/>
              <p:cNvSpPr>
                <a:spLocks/>
              </p:cNvSpPr>
              <p:nvPr/>
            </p:nvSpPr>
            <p:spPr bwMode="auto">
              <a:xfrm>
                <a:off x="7110544" y="4962385"/>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1" name="Freeform 16"/>
              <p:cNvSpPr>
                <a:spLocks/>
              </p:cNvSpPr>
              <p:nvPr/>
            </p:nvSpPr>
            <p:spPr bwMode="auto">
              <a:xfrm>
                <a:off x="5083045" y="4596926"/>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2" name="Freeform 17"/>
              <p:cNvSpPr>
                <a:spLocks/>
              </p:cNvSpPr>
              <p:nvPr/>
            </p:nvSpPr>
            <p:spPr bwMode="auto">
              <a:xfrm>
                <a:off x="3047603" y="4113886"/>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13" name="Freeform 18"/>
              <p:cNvSpPr>
                <a:spLocks noEditPoints="1"/>
              </p:cNvSpPr>
              <p:nvPr/>
            </p:nvSpPr>
            <p:spPr bwMode="auto">
              <a:xfrm>
                <a:off x="1015337" y="4202867"/>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spTree>
    <p:extLst>
      <p:ext uri="{BB962C8B-B14F-4D97-AF65-F5344CB8AC3E}">
        <p14:creationId xmlns:p14="http://schemas.microsoft.com/office/powerpoint/2010/main" val="39952875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550BC7-7D90-49D1-9B51-C16C704E94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48064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12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8558"/>
            <a:ext cx="10515600" cy="586541"/>
          </a:xfrm>
        </p:spPr>
        <p:txBody>
          <a:bodyPr wrap="square" anchor="ctr">
            <a:noAutofit/>
          </a:bodyPr>
          <a:lstStyle>
            <a:lvl1pPr algn="ctr">
              <a:defRPr lang="en-US" sz="3600" kern="0" spc="-151">
                <a:solidFill>
                  <a:schemeClr val="tx2">
                    <a:lumMod val="75000"/>
                  </a:schemeClr>
                </a:solidFill>
              </a:defRPr>
            </a:lvl1pPr>
          </a:lstStyle>
          <a:p>
            <a:pPr marL="0" lvl="0" algn="ctr" defTabSz="914400" fontAlgn="base">
              <a:spcAft>
                <a:spcPct val="0"/>
              </a:spcAft>
            </a:pPr>
            <a:r>
              <a:rPr lang="en-US" dirty="0"/>
              <a:t>Click to edit Master title style</a:t>
            </a:r>
          </a:p>
        </p:txBody>
      </p:sp>
      <p:sp>
        <p:nvSpPr>
          <p:cNvPr id="5" name="Slide Number Placeholder 4"/>
          <p:cNvSpPr>
            <a:spLocks noGrp="1"/>
          </p:cNvSpPr>
          <p:nvPr>
            <p:ph type="sldNum" sz="quarter" idx="12"/>
          </p:nvPr>
        </p:nvSpPr>
        <p:spPr/>
        <p:txBody>
          <a:bodyPr/>
          <a:lstStyle/>
          <a:p>
            <a:fld id="{D6550BC7-7D90-49D1-9B51-C16C704E94F3}" type="slidenum">
              <a:rPr lang="en-US" smtClean="0"/>
              <a:t>‹#›</a:t>
            </a:fld>
            <a:endParaRPr lang="en-US"/>
          </a:p>
        </p:txBody>
      </p:sp>
      <p:sp>
        <p:nvSpPr>
          <p:cNvPr id="8" name="Picture Placeholder 7"/>
          <p:cNvSpPr>
            <a:spLocks noGrp="1"/>
          </p:cNvSpPr>
          <p:nvPr>
            <p:ph type="pic" sz="quarter" idx="13"/>
          </p:nvPr>
        </p:nvSpPr>
        <p:spPr>
          <a:xfrm flipH="1">
            <a:off x="5352969" y="1847340"/>
            <a:ext cx="3722263" cy="2567841"/>
          </a:xfrm>
          <a:prstGeom prst="round2Diag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
        <p:nvSpPr>
          <p:cNvPr id="10" name="Picture Placeholder 7"/>
          <p:cNvSpPr>
            <a:spLocks noGrp="1"/>
          </p:cNvSpPr>
          <p:nvPr>
            <p:ph type="pic" sz="quarter" idx="14"/>
          </p:nvPr>
        </p:nvSpPr>
        <p:spPr>
          <a:xfrm flipH="1">
            <a:off x="9176400" y="3969493"/>
            <a:ext cx="2752491" cy="1923307"/>
          </a:xfrm>
          <a:prstGeom prst="round2DiagRect">
            <a:avLst/>
          </a:prstGeom>
          <a:solidFill>
            <a:schemeClr val="bg1">
              <a:lumMod val="85000"/>
            </a:schemeClr>
          </a:solidFill>
          <a:ln>
            <a:noFill/>
          </a:ln>
          <a:effectLst/>
        </p:spPr>
        <p:txBody>
          <a:bodyPr lIns="0" tIns="0" rIns="0" bIns="0" anchor="t"/>
          <a:lstStyle>
            <a:lvl1pPr>
              <a:defRPr lang="en-US" sz="1600">
                <a:solidFill>
                  <a:schemeClr val="bg1">
                    <a:lumMod val="65000"/>
                  </a:schemeClr>
                </a:solidFill>
                <a:effectLst/>
              </a:defRPr>
            </a:lvl1pPr>
          </a:lstStyle>
          <a:p>
            <a:pPr marL="0" lvl="0" indent="0" algn="ctr" defTabSz="292086">
              <a:buNone/>
            </a:pPr>
            <a:endParaRPr lang="en-US" dirty="0"/>
          </a:p>
        </p:txBody>
      </p:sp>
    </p:spTree>
    <p:extLst>
      <p:ext uri="{BB962C8B-B14F-4D97-AF65-F5344CB8AC3E}">
        <p14:creationId xmlns:p14="http://schemas.microsoft.com/office/powerpoint/2010/main" val="3232809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pic>
        <p:nvPicPr>
          <p:cNvPr id="11" name="Header_dossier de Press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0" y="-155553"/>
            <a:ext cx="12255501" cy="1876080"/>
          </a:xfrm>
          <a:prstGeom prst="rect">
            <a:avLst/>
          </a:prstGeom>
          <a:ln w="12700">
            <a:miter lim="400000"/>
          </a:ln>
        </p:spPr>
      </p:pic>
      <p:sp>
        <p:nvSpPr>
          <p:cNvPr id="12" name="Shape 12"/>
          <p:cNvSpPr>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a:solidFill>
                <a:prstClr val="white"/>
              </a:solidFill>
            </a:endParaRPr>
          </a:p>
        </p:txBody>
      </p:sp>
      <p:pic>
        <p:nvPicPr>
          <p:cNvPr id="4" name="pasted-image.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2005" y="558103"/>
            <a:ext cx="2385271" cy="230132"/>
          </a:xfrm>
          <a:prstGeom prst="rect">
            <a:avLst/>
          </a:prstGeom>
          <a:ln w="12700">
            <a:miter lim="400000"/>
          </a:ln>
        </p:spPr>
      </p:pic>
    </p:spTree>
    <p:extLst>
      <p:ext uri="{BB962C8B-B14F-4D97-AF65-F5344CB8AC3E}">
        <p14:creationId xmlns:p14="http://schemas.microsoft.com/office/powerpoint/2010/main" val="2242797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image" Target="../media/image6.jpe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8558"/>
            <a:ext cx="10515600" cy="537714"/>
          </a:xfrm>
          <a:prstGeom prst="rect">
            <a:avLst/>
          </a:prstGeom>
        </p:spPr>
        <p:txBody>
          <a:bodyPr wrap="square" anchor="ctr">
            <a:noAutofit/>
          </a:bodyPr>
          <a:lstStyle/>
          <a:p>
            <a:pPr marL="0" lvl="0" algn="ctr" defTabSz="914400" fontAlgn="base">
              <a:spcAft>
                <a:spcPct val="0"/>
              </a:spcAft>
            </a:pPr>
            <a:r>
              <a:rPr lang="en-US" dirty="0"/>
              <a:t>Click to edit Master title style</a:t>
            </a:r>
          </a:p>
        </p:txBody>
      </p:sp>
      <p:sp>
        <p:nvSpPr>
          <p:cNvPr id="7" name="Rectangle 6"/>
          <p:cNvSpPr/>
          <p:nvPr userDrawn="1"/>
        </p:nvSpPr>
        <p:spPr>
          <a:xfrm>
            <a:off x="0" y="6438873"/>
            <a:ext cx="9772651" cy="32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userDrawn="1"/>
        </p:nvGrpSpPr>
        <p:grpSpPr>
          <a:xfrm>
            <a:off x="10202659" y="6438871"/>
            <a:ext cx="1615548" cy="346858"/>
            <a:chOff x="7518984" y="6347798"/>
            <a:chExt cx="1454471" cy="457200"/>
          </a:xfrm>
        </p:grpSpPr>
        <p:cxnSp>
          <p:nvCxnSpPr>
            <p:cNvPr id="9" name="Straight Connector 8"/>
            <p:cNvCxnSpPr/>
            <p:nvPr/>
          </p:nvCxnSpPr>
          <p:spPr>
            <a:xfrm>
              <a:off x="8973455" y="6347798"/>
              <a:ext cx="0" cy="457200"/>
            </a:xfrm>
            <a:prstGeom prst="line">
              <a:avLst/>
            </a:prstGeom>
            <a:ln>
              <a:gradFill flip="none" rotWithShape="1">
                <a:gsLst>
                  <a:gs pos="0">
                    <a:schemeClr val="tx2">
                      <a:lumMod val="75000"/>
                    </a:schemeClr>
                  </a:gs>
                  <a:gs pos="100000">
                    <a:schemeClr val="tx2">
                      <a:alpha val="0"/>
                    </a:scheme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18984" y="6347798"/>
              <a:ext cx="0" cy="457200"/>
            </a:xfrm>
            <a:prstGeom prst="line">
              <a:avLst/>
            </a:prstGeom>
            <a:ln>
              <a:gradFill flip="none" rotWithShape="1">
                <a:gsLst>
                  <a:gs pos="0">
                    <a:schemeClr val="tx2">
                      <a:lumMod val="75000"/>
                    </a:schemeClr>
                  </a:gs>
                  <a:gs pos="100000">
                    <a:schemeClr val="tx2">
                      <a:alpha val="0"/>
                    </a:scheme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grpSp>
      <p:sp>
        <p:nvSpPr>
          <p:cNvPr id="11" name="Rectangle 17"/>
          <p:cNvSpPr/>
          <p:nvPr userDrawn="1"/>
        </p:nvSpPr>
        <p:spPr>
          <a:xfrm>
            <a:off x="9529971" y="6438873"/>
            <a:ext cx="659989" cy="323421"/>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1844589" y="6438873"/>
            <a:ext cx="347412" cy="32342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ooter Placeholder 3"/>
          <p:cNvSpPr txBox="1">
            <a:spLocks/>
          </p:cNvSpPr>
          <p:nvPr userDrawn="1"/>
        </p:nvSpPr>
        <p:spPr>
          <a:xfrm>
            <a:off x="367557" y="6448407"/>
            <a:ext cx="2362945" cy="31388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latin typeface="+mj-lt"/>
              </a:rPr>
              <a:t>WWW.ENOVACOM.COM</a:t>
            </a:r>
          </a:p>
        </p:txBody>
      </p:sp>
      <p:sp>
        <p:nvSpPr>
          <p:cNvPr id="6" name="Slide Number Placeholder 5"/>
          <p:cNvSpPr>
            <a:spLocks noGrp="1"/>
          </p:cNvSpPr>
          <p:nvPr>
            <p:ph type="sldNum" sz="quarter" idx="4"/>
          </p:nvPr>
        </p:nvSpPr>
        <p:spPr>
          <a:xfrm>
            <a:off x="9772651" y="6401129"/>
            <a:ext cx="430008" cy="365125"/>
          </a:xfrm>
          <a:prstGeom prst="rect">
            <a:avLst/>
          </a:prstGeom>
        </p:spPr>
        <p:txBody>
          <a:bodyPr vert="horz" lIns="91440" tIns="45720" rIns="91440" bIns="45720" rtlCol="0" anchor="ctr"/>
          <a:lstStyle>
            <a:lvl1pPr algn="ct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D6550BC7-7D90-49D1-9B51-C16C704E94F3}" type="slidenum">
              <a:rPr lang="en-US" smtClean="0"/>
              <a:pPr/>
              <a:t>‹#›</a:t>
            </a:fld>
            <a:endParaRPr lang="en-US"/>
          </a:p>
        </p:txBody>
      </p:sp>
      <p:pic>
        <p:nvPicPr>
          <p:cNvPr id="13" name="Image 12">
            <a:extLst>
              <a:ext uri="{FF2B5EF4-FFF2-40B4-BE49-F238E27FC236}">
                <a16:creationId xmlns:a16="http://schemas.microsoft.com/office/drawing/2014/main" xmlns="" id="{08D6B22D-4294-42FC-BA52-8DCD29F8A595}"/>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0375267" y="6512942"/>
            <a:ext cx="1280259" cy="212523"/>
          </a:xfrm>
          <a:prstGeom prst="rect">
            <a:avLst/>
          </a:prstGeom>
        </p:spPr>
      </p:pic>
    </p:spTree>
    <p:extLst>
      <p:ext uri="{BB962C8B-B14F-4D97-AF65-F5344CB8AC3E}">
        <p14:creationId xmlns:p14="http://schemas.microsoft.com/office/powerpoint/2010/main" val="38892393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4" r:id="rId5"/>
    <p:sldLayoutId id="2147483660" r:id="rId6"/>
    <p:sldLayoutId id="2147483661" r:id="rId7"/>
    <p:sldLayoutId id="2147483662" r:id="rId8"/>
    <p:sldLayoutId id="2147483663" r:id="rId9"/>
    <p:sldLayoutId id="2147483664" r:id="rId10"/>
    <p:sldLayoutId id="2147483665" r:id="rId11"/>
    <p:sldLayoutId id="2147483678" r:id="rId12"/>
    <p:sldLayoutId id="2147483680" r:id="rId13"/>
    <p:sldLayoutId id="2147483666" r:id="rId14"/>
    <p:sldLayoutId id="2147483667" r:id="rId15"/>
    <p:sldLayoutId id="2147483668" r:id="rId16"/>
    <p:sldLayoutId id="2147483669" r:id="rId17"/>
    <p:sldLayoutId id="2147483688"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9" r:id="rId27"/>
    <p:sldLayoutId id="2147483681" r:id="rId28"/>
    <p:sldLayoutId id="2147483682" r:id="rId29"/>
    <p:sldLayoutId id="2147483683" r:id="rId30"/>
    <p:sldLayoutId id="2147483684" r:id="rId31"/>
    <p:sldLayoutId id="2147483685" r:id="rId32"/>
    <p:sldLayoutId id="2147483686" r:id="rId33"/>
    <p:sldLayoutId id="2147483687" r:id="rId34"/>
    <p:sldLayoutId id="2147483689" r:id="rId35"/>
    <p:sldLayoutId id="2147483690" r:id="rId36"/>
    <p:sldLayoutId id="2147483692" r:id="rId37"/>
    <p:sldLayoutId id="2147483693" r:id="rId38"/>
    <p:sldLayoutId id="2147483694" r:id="rId39"/>
    <p:sldLayoutId id="2147483691" r:id="rId40"/>
    <p:sldLayoutId id="2147483695" r:id="rId41"/>
    <p:sldLayoutId id="2147483696" r:id="rId42"/>
    <p:sldLayoutId id="2147483655" r:id="rId43"/>
    <p:sldLayoutId id="2147483657" r:id="rId44"/>
    <p:sldLayoutId id="2147483697" r:id="rId45"/>
  </p:sldLayoutIdLst>
  <p:hf hdr="0" ftr="0" dt="0"/>
  <p:txStyles>
    <p:titleStyle>
      <a:lvl1pPr algn="ctr" defTabSz="914377" rtl="0" eaLnBrk="1" latinLnBrk="0" hangingPunct="1">
        <a:lnSpc>
          <a:spcPct val="90000"/>
        </a:lnSpc>
        <a:spcBef>
          <a:spcPct val="0"/>
        </a:spcBef>
        <a:buNone/>
        <a:defRPr lang="en-US" sz="3600" b="1" kern="0" spc="-15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8558"/>
            <a:ext cx="10515600" cy="537714"/>
          </a:xfrm>
          <a:prstGeom prst="rect">
            <a:avLst/>
          </a:prstGeom>
        </p:spPr>
        <p:txBody>
          <a:bodyPr wrap="square" anchor="ctr">
            <a:noAutofit/>
          </a:bodyPr>
          <a:lstStyle/>
          <a:p>
            <a:pPr marL="0" lvl="0" algn="ctr" defTabSz="914400" fontAlgn="base">
              <a:spcAft>
                <a:spcPct val="0"/>
              </a:spcAft>
            </a:pPr>
            <a:r>
              <a:rPr lang="en-US" dirty="0"/>
              <a:t>Click to edit Master title style</a:t>
            </a:r>
          </a:p>
        </p:txBody>
      </p:sp>
      <p:sp>
        <p:nvSpPr>
          <p:cNvPr id="7" name="Rectangle 6"/>
          <p:cNvSpPr/>
          <p:nvPr userDrawn="1"/>
        </p:nvSpPr>
        <p:spPr>
          <a:xfrm>
            <a:off x="0" y="6438873"/>
            <a:ext cx="9772651" cy="32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7"/>
          <p:cNvGrpSpPr/>
          <p:nvPr userDrawn="1"/>
        </p:nvGrpSpPr>
        <p:grpSpPr>
          <a:xfrm>
            <a:off x="10202659" y="6438871"/>
            <a:ext cx="1615548" cy="346858"/>
            <a:chOff x="7518984" y="6347798"/>
            <a:chExt cx="1454471" cy="457200"/>
          </a:xfrm>
        </p:grpSpPr>
        <p:cxnSp>
          <p:nvCxnSpPr>
            <p:cNvPr id="9" name="Straight Connector 8"/>
            <p:cNvCxnSpPr/>
            <p:nvPr/>
          </p:nvCxnSpPr>
          <p:spPr>
            <a:xfrm>
              <a:off x="8973455" y="6347798"/>
              <a:ext cx="0" cy="457200"/>
            </a:xfrm>
            <a:prstGeom prst="line">
              <a:avLst/>
            </a:prstGeom>
            <a:ln>
              <a:gradFill flip="none" rotWithShape="1">
                <a:gsLst>
                  <a:gs pos="0">
                    <a:schemeClr val="tx2">
                      <a:lumMod val="75000"/>
                    </a:schemeClr>
                  </a:gs>
                  <a:gs pos="100000">
                    <a:schemeClr val="tx2">
                      <a:alpha val="0"/>
                    </a:scheme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518984" y="6347798"/>
              <a:ext cx="0" cy="457200"/>
            </a:xfrm>
            <a:prstGeom prst="line">
              <a:avLst/>
            </a:prstGeom>
            <a:ln>
              <a:gradFill flip="none" rotWithShape="1">
                <a:gsLst>
                  <a:gs pos="0">
                    <a:schemeClr val="tx2">
                      <a:lumMod val="75000"/>
                    </a:schemeClr>
                  </a:gs>
                  <a:gs pos="100000">
                    <a:schemeClr val="tx2">
                      <a:alpha val="0"/>
                    </a:scheme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grpSp>
      <p:sp>
        <p:nvSpPr>
          <p:cNvPr id="11" name="Rectangle 17"/>
          <p:cNvSpPr/>
          <p:nvPr userDrawn="1"/>
        </p:nvSpPr>
        <p:spPr>
          <a:xfrm>
            <a:off x="9529971" y="6438873"/>
            <a:ext cx="659989" cy="323421"/>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1844589" y="6438873"/>
            <a:ext cx="347412" cy="32342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ooter Placeholder 3"/>
          <p:cNvSpPr txBox="1">
            <a:spLocks/>
          </p:cNvSpPr>
          <p:nvPr userDrawn="1"/>
        </p:nvSpPr>
        <p:spPr>
          <a:xfrm>
            <a:off x="367557" y="6448407"/>
            <a:ext cx="2362945" cy="31388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prstClr val="white"/>
                </a:solidFill>
              </a:rPr>
              <a:t>WWW.ENOVACOM.FR</a:t>
            </a:r>
          </a:p>
        </p:txBody>
      </p:sp>
      <p:sp>
        <p:nvSpPr>
          <p:cNvPr id="6" name="Slide Number Placeholder 5"/>
          <p:cNvSpPr>
            <a:spLocks noGrp="1"/>
          </p:cNvSpPr>
          <p:nvPr>
            <p:ph type="sldNum" sz="quarter" idx="4"/>
          </p:nvPr>
        </p:nvSpPr>
        <p:spPr>
          <a:xfrm>
            <a:off x="9772651" y="6401129"/>
            <a:ext cx="430008" cy="365125"/>
          </a:xfrm>
          <a:prstGeom prst="rect">
            <a:avLst/>
          </a:prstGeom>
        </p:spPr>
        <p:txBody>
          <a:bodyPr vert="horz" lIns="91440" tIns="45720" rIns="91440" bIns="45720" rtlCol="0" anchor="ctr"/>
          <a:lstStyle>
            <a:lvl1pPr algn="ct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D6550BC7-7D90-49D1-9B51-C16C704E94F3}" type="slidenum">
              <a:rPr lang="en-US" smtClean="0">
                <a:solidFill>
                  <a:prstClr val="white"/>
                </a:solidFill>
              </a:rPr>
              <a:pPr/>
              <a:t>‹#›</a:t>
            </a:fld>
            <a:endParaRPr lang="en-US">
              <a:solidFill>
                <a:prstClr val="white"/>
              </a:solidFill>
            </a:endParaRPr>
          </a:p>
        </p:txBody>
      </p:sp>
      <p:pic>
        <p:nvPicPr>
          <p:cNvPr id="16" name="Image 15"/>
          <p:cNvPicPr>
            <a:picLocks noChangeAspect="1"/>
          </p:cNvPicPr>
          <p:nvPr userDrawn="1"/>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40756" y="6471415"/>
            <a:ext cx="1549212" cy="258420"/>
          </a:xfrm>
          <a:prstGeom prst="rect">
            <a:avLst/>
          </a:prstGeom>
        </p:spPr>
      </p:pic>
    </p:spTree>
    <p:extLst>
      <p:ext uri="{BB962C8B-B14F-4D97-AF65-F5344CB8AC3E}">
        <p14:creationId xmlns:p14="http://schemas.microsoft.com/office/powerpoint/2010/main" val="12304675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5" r:id="rId44"/>
    <p:sldLayoutId id="2147483796" r:id="rId45"/>
  </p:sldLayoutIdLst>
  <p:hf hdr="0" ftr="0" dt="0"/>
  <p:txStyles>
    <p:titleStyle>
      <a:lvl1pPr algn="ctr" defTabSz="914377" rtl="0" eaLnBrk="1" latinLnBrk="0" hangingPunct="1">
        <a:lnSpc>
          <a:spcPct val="90000"/>
        </a:lnSpc>
        <a:spcBef>
          <a:spcPct val="0"/>
        </a:spcBef>
        <a:buNone/>
        <a:defRPr lang="en-US" sz="3600" b="1" kern="0" spc="-15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smith@enovacom.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gif"/><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3.jpg"/><Relationship Id="rId1" Type="http://schemas.openxmlformats.org/officeDocument/2006/relationships/slideLayout" Target="../slideLayouts/slideLayout48.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hyperlink" Target="https://www.enovacom.com/resources/enovacom-guides/connected-biomedical-devices-white-paper/"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www.enovacom.com/" TargetMode="External"/><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hyperlink" Target="https://www.linkedin.com/company/1188053/" TargetMode="External"/><Relationship Id="rId5" Type="http://schemas.openxmlformats.org/officeDocument/2006/relationships/hyperlink" Target="https://twitter.com/enovacom_fr" TargetMode="External"/><Relationship Id="rId4" Type="http://schemas.openxmlformats.org/officeDocument/2006/relationships/hyperlink" Target="https://www.facebook.com/enovacom/?ref=br_rs" TargetMode="External"/><Relationship Id="rId9" Type="http://schemas.openxmlformats.org/officeDocument/2006/relationships/hyperlink" Target="mailto:contact@enovacom.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3238501"/>
            <a:ext cx="3384779" cy="36194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15"/>
          <p:cNvSpPr/>
          <p:nvPr/>
        </p:nvSpPr>
        <p:spPr>
          <a:xfrm flipV="1">
            <a:off x="1891726" y="2211917"/>
            <a:ext cx="1532327" cy="1596693"/>
          </a:xfrm>
          <a:custGeom>
            <a:avLst/>
            <a:gdLst>
              <a:gd name="connsiteX0" fmla="*/ 880278 w 1254073"/>
              <a:gd name="connsiteY0" fmla="*/ 0 h 1306751"/>
              <a:gd name="connsiteX1" fmla="*/ 1254073 w 1254073"/>
              <a:gd name="connsiteY1" fmla="*/ 0 h 1306751"/>
              <a:gd name="connsiteX2" fmla="*/ 1254073 w 1254073"/>
              <a:gd name="connsiteY2" fmla="*/ 1306751 h 1306751"/>
              <a:gd name="connsiteX3" fmla="*/ 0 w 1254073"/>
              <a:gd name="connsiteY3" fmla="*/ 1306751 h 1306751"/>
            </a:gdLst>
            <a:ahLst/>
            <a:cxnLst>
              <a:cxn ang="0">
                <a:pos x="connsiteX0" y="connsiteY0"/>
              </a:cxn>
              <a:cxn ang="0">
                <a:pos x="connsiteX1" y="connsiteY1"/>
              </a:cxn>
              <a:cxn ang="0">
                <a:pos x="connsiteX2" y="connsiteY2"/>
              </a:cxn>
              <a:cxn ang="0">
                <a:pos x="connsiteX3" y="connsiteY3"/>
              </a:cxn>
            </a:cxnLst>
            <a:rect l="l" t="t" r="r" b="b"/>
            <a:pathLst>
              <a:path w="1254073" h="1306751">
                <a:moveTo>
                  <a:pt x="880278" y="0"/>
                </a:moveTo>
                <a:lnTo>
                  <a:pt x="1254073" y="0"/>
                </a:lnTo>
                <a:lnTo>
                  <a:pt x="1254073" y="1306751"/>
                </a:lnTo>
                <a:lnTo>
                  <a:pt x="0" y="1306751"/>
                </a:lnTo>
                <a:close/>
              </a:path>
            </a:pathLst>
          </a:cu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lumMod val="75000"/>
                </a:schemeClr>
              </a:solidFill>
            </a:endParaRPr>
          </a:p>
        </p:txBody>
      </p:sp>
      <p:sp>
        <p:nvSpPr>
          <p:cNvPr id="13" name="Rectangle 12">
            <a:extLst>
              <a:ext uri="{FF2B5EF4-FFF2-40B4-BE49-F238E27FC236}">
                <a16:creationId xmlns:a16="http://schemas.microsoft.com/office/drawing/2014/main" xmlns="" id="{3A1D33BB-49E6-4E7F-8492-EC3756FE2780}"/>
              </a:ext>
            </a:extLst>
          </p:cNvPr>
          <p:cNvSpPr/>
          <p:nvPr/>
        </p:nvSpPr>
        <p:spPr>
          <a:xfrm>
            <a:off x="3571309" y="1357476"/>
            <a:ext cx="8093348" cy="6494085"/>
          </a:xfrm>
          <a:prstGeom prst="rect">
            <a:avLst/>
          </a:prstGeom>
          <a:noFill/>
        </p:spPr>
        <p:txBody>
          <a:bodyPr wrap="square">
            <a:spAutoFit/>
          </a:bodyPr>
          <a:lstStyle/>
          <a:p>
            <a:r>
              <a:rPr lang="en-US" sz="40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Medical Device Interoperability </a:t>
            </a:r>
            <a:endParaRPr lang="fr-FR" sz="30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r>
              <a:rPr lang="fr-FR" sz="40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The </a:t>
            </a:r>
            <a:r>
              <a:rPr lang="fr-FR" sz="4000" b="1" spc="-150"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next</a:t>
            </a:r>
            <a:r>
              <a:rPr lang="fr-FR" sz="40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 </a:t>
            </a:r>
            <a:r>
              <a:rPr lang="fr-FR" sz="4000" b="1" spc="-150"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chapter</a:t>
            </a:r>
            <a:r>
              <a:rPr lang="fr-FR" sz="40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 of </a:t>
            </a:r>
            <a:r>
              <a:rPr lang="fr-FR" sz="4000" b="1" spc="-150"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integration</a:t>
            </a:r>
            <a:endParaRPr lang="fr-FR" sz="40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r>
              <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Mark Smith, Business </a:t>
            </a:r>
            <a:r>
              <a:rPr lang="fr-FR" sz="2400" spc="-150"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Development</a:t>
            </a:r>
            <a:r>
              <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 Director</a:t>
            </a: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r>
              <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hlinkClick r:id="rId3"/>
              </a:rPr>
              <a:t>contact@enovacom.com</a:t>
            </a:r>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r>
              <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07764 487301</a:t>
            </a: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r>
              <a:rPr lang="fr-FR" sz="2400" b="1"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10th May , 2019</a:t>
            </a:r>
            <a:endParaRPr lang="id-ID" sz="2400" b="1" spc="-150" dirty="0">
              <a:solidFill>
                <a:schemeClr val="accent4"/>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a:p>
            <a:pPr algn="r"/>
            <a:endParaRPr lang="fr-FR" sz="2400" spc="-150"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p:txBody>
      </p:sp>
      <p:pic>
        <p:nvPicPr>
          <p:cNvPr id="14" name="Image 13">
            <a:extLst>
              <a:ext uri="{FF2B5EF4-FFF2-40B4-BE49-F238E27FC236}">
                <a16:creationId xmlns:a16="http://schemas.microsoft.com/office/drawing/2014/main" xmlns="" id="{3980C381-934C-4074-BCCF-F959DAD42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633" y="283147"/>
            <a:ext cx="4251386" cy="705730"/>
          </a:xfrm>
          <a:prstGeom prst="rect">
            <a:avLst/>
          </a:prstGeom>
        </p:spPr>
      </p:pic>
      <p:pic>
        <p:nvPicPr>
          <p:cNvPr id="8" name="Image 7">
            <a:extLst>
              <a:ext uri="{FF2B5EF4-FFF2-40B4-BE49-F238E27FC236}">
                <a16:creationId xmlns:a16="http://schemas.microsoft.com/office/drawing/2014/main" xmlns="" id="{D93A5A1B-151A-4774-8792-B5B92ED17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957" y="3947916"/>
            <a:ext cx="1190096" cy="119009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0" name="Freeform 6">
            <a:extLst>
              <a:ext uri="{FF2B5EF4-FFF2-40B4-BE49-F238E27FC236}">
                <a16:creationId xmlns:a16="http://schemas.microsoft.com/office/drawing/2014/main" xmlns="" id="{9347CE75-7BC3-45E1-A94C-23D144620A69}"/>
              </a:ext>
            </a:extLst>
          </p:cNvPr>
          <p:cNvSpPr>
            <a:spLocks noEditPoints="1"/>
          </p:cNvSpPr>
          <p:nvPr/>
        </p:nvSpPr>
        <p:spPr bwMode="auto">
          <a:xfrm>
            <a:off x="10625313" y="2038879"/>
            <a:ext cx="373063" cy="346075"/>
          </a:xfrm>
          <a:custGeom>
            <a:avLst/>
            <a:gdLst>
              <a:gd name="T0" fmla="*/ 592 w 942"/>
              <a:gd name="T1" fmla="*/ 0 h 871"/>
              <a:gd name="T2" fmla="*/ 942 w 942"/>
              <a:gd name="T3" fmla="*/ 300 h 871"/>
              <a:gd name="T4" fmla="*/ 938 w 942"/>
              <a:gd name="T5" fmla="*/ 413 h 871"/>
              <a:gd name="T6" fmla="*/ 927 w 942"/>
              <a:gd name="T7" fmla="*/ 509 h 871"/>
              <a:gd name="T8" fmla="*/ 919 w 942"/>
              <a:gd name="T9" fmla="*/ 550 h 871"/>
              <a:gd name="T10" fmla="*/ 910 w 942"/>
              <a:gd name="T11" fmla="*/ 588 h 871"/>
              <a:gd name="T12" fmla="*/ 898 w 942"/>
              <a:gd name="T13" fmla="*/ 621 h 871"/>
              <a:gd name="T14" fmla="*/ 886 w 942"/>
              <a:gd name="T15" fmla="*/ 650 h 871"/>
              <a:gd name="T16" fmla="*/ 864 w 942"/>
              <a:gd name="T17" fmla="*/ 686 h 871"/>
              <a:gd name="T18" fmla="*/ 841 w 942"/>
              <a:gd name="T19" fmla="*/ 719 h 871"/>
              <a:gd name="T20" fmla="*/ 815 w 942"/>
              <a:gd name="T21" fmla="*/ 750 h 871"/>
              <a:gd name="T22" fmla="*/ 786 w 942"/>
              <a:gd name="T23" fmla="*/ 778 h 871"/>
              <a:gd name="T24" fmla="*/ 754 w 942"/>
              <a:gd name="T25" fmla="*/ 805 h 871"/>
              <a:gd name="T26" fmla="*/ 719 w 942"/>
              <a:gd name="T27" fmla="*/ 830 h 871"/>
              <a:gd name="T28" fmla="*/ 682 w 942"/>
              <a:gd name="T29" fmla="*/ 851 h 871"/>
              <a:gd name="T30" fmla="*/ 642 w 942"/>
              <a:gd name="T31" fmla="*/ 871 h 871"/>
              <a:gd name="T32" fmla="*/ 586 w 942"/>
              <a:gd name="T33" fmla="*/ 732 h 871"/>
              <a:gd name="T34" fmla="*/ 629 w 942"/>
              <a:gd name="T35" fmla="*/ 706 h 871"/>
              <a:gd name="T36" fmla="*/ 666 w 942"/>
              <a:gd name="T37" fmla="*/ 675 h 871"/>
              <a:gd name="T38" fmla="*/ 696 w 942"/>
              <a:gd name="T39" fmla="*/ 638 h 871"/>
              <a:gd name="T40" fmla="*/ 719 w 942"/>
              <a:gd name="T41" fmla="*/ 594 h 871"/>
              <a:gd name="T42" fmla="*/ 739 w 942"/>
              <a:gd name="T43" fmla="*/ 542 h 871"/>
              <a:gd name="T44" fmla="*/ 752 w 942"/>
              <a:gd name="T45" fmla="*/ 484 h 871"/>
              <a:gd name="T46" fmla="*/ 760 w 942"/>
              <a:gd name="T47" fmla="*/ 417 h 871"/>
              <a:gd name="T48" fmla="*/ 592 w 942"/>
              <a:gd name="T49" fmla="*/ 379 h 871"/>
              <a:gd name="T50" fmla="*/ 29 w 942"/>
              <a:gd name="T51" fmla="*/ 0 h 871"/>
              <a:gd name="T52" fmla="*/ 379 w 942"/>
              <a:gd name="T53" fmla="*/ 300 h 871"/>
              <a:gd name="T54" fmla="*/ 376 w 942"/>
              <a:gd name="T55" fmla="*/ 413 h 871"/>
              <a:gd name="T56" fmla="*/ 365 w 942"/>
              <a:gd name="T57" fmla="*/ 509 h 871"/>
              <a:gd name="T58" fmla="*/ 357 w 942"/>
              <a:gd name="T59" fmla="*/ 550 h 871"/>
              <a:gd name="T60" fmla="*/ 348 w 942"/>
              <a:gd name="T61" fmla="*/ 588 h 871"/>
              <a:gd name="T62" fmla="*/ 337 w 942"/>
              <a:gd name="T63" fmla="*/ 621 h 871"/>
              <a:gd name="T64" fmla="*/ 323 w 942"/>
              <a:gd name="T65" fmla="*/ 650 h 871"/>
              <a:gd name="T66" fmla="*/ 303 w 942"/>
              <a:gd name="T67" fmla="*/ 686 h 871"/>
              <a:gd name="T68" fmla="*/ 279 w 942"/>
              <a:gd name="T69" fmla="*/ 719 h 871"/>
              <a:gd name="T70" fmla="*/ 253 w 942"/>
              <a:gd name="T71" fmla="*/ 750 h 871"/>
              <a:gd name="T72" fmla="*/ 224 w 942"/>
              <a:gd name="T73" fmla="*/ 778 h 871"/>
              <a:gd name="T74" fmla="*/ 192 w 942"/>
              <a:gd name="T75" fmla="*/ 805 h 871"/>
              <a:gd name="T76" fmla="*/ 157 w 942"/>
              <a:gd name="T77" fmla="*/ 830 h 871"/>
              <a:gd name="T78" fmla="*/ 120 w 942"/>
              <a:gd name="T79" fmla="*/ 851 h 871"/>
              <a:gd name="T80" fmla="*/ 80 w 942"/>
              <a:gd name="T81" fmla="*/ 871 h 871"/>
              <a:gd name="T82" fmla="*/ 24 w 942"/>
              <a:gd name="T83" fmla="*/ 732 h 871"/>
              <a:gd name="T84" fmla="*/ 66 w 942"/>
              <a:gd name="T85" fmla="*/ 706 h 871"/>
              <a:gd name="T86" fmla="*/ 103 w 942"/>
              <a:gd name="T87" fmla="*/ 675 h 871"/>
              <a:gd name="T88" fmla="*/ 134 w 942"/>
              <a:gd name="T89" fmla="*/ 638 h 871"/>
              <a:gd name="T90" fmla="*/ 158 w 942"/>
              <a:gd name="T91" fmla="*/ 594 h 871"/>
              <a:gd name="T92" fmla="*/ 176 w 942"/>
              <a:gd name="T93" fmla="*/ 542 h 871"/>
              <a:gd name="T94" fmla="*/ 190 w 942"/>
              <a:gd name="T95" fmla="*/ 484 h 871"/>
              <a:gd name="T96" fmla="*/ 198 w 942"/>
              <a:gd name="T97" fmla="*/ 417 h 871"/>
              <a:gd name="T98" fmla="*/ 29 w 942"/>
              <a:gd name="T99" fmla="*/ 37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71">
                <a:moveTo>
                  <a:pt x="592" y="379"/>
                </a:moveTo>
                <a:lnTo>
                  <a:pt x="592" y="0"/>
                </a:lnTo>
                <a:lnTo>
                  <a:pt x="942" y="0"/>
                </a:lnTo>
                <a:lnTo>
                  <a:pt x="942" y="300"/>
                </a:lnTo>
                <a:lnTo>
                  <a:pt x="940" y="358"/>
                </a:lnTo>
                <a:lnTo>
                  <a:pt x="938" y="413"/>
                </a:lnTo>
                <a:lnTo>
                  <a:pt x="934" y="463"/>
                </a:lnTo>
                <a:lnTo>
                  <a:pt x="927" y="509"/>
                </a:lnTo>
                <a:lnTo>
                  <a:pt x="924" y="530"/>
                </a:lnTo>
                <a:lnTo>
                  <a:pt x="919" y="550"/>
                </a:lnTo>
                <a:lnTo>
                  <a:pt x="915" y="570"/>
                </a:lnTo>
                <a:lnTo>
                  <a:pt x="910" y="588"/>
                </a:lnTo>
                <a:lnTo>
                  <a:pt x="905" y="605"/>
                </a:lnTo>
                <a:lnTo>
                  <a:pt x="898" y="621"/>
                </a:lnTo>
                <a:lnTo>
                  <a:pt x="892" y="637"/>
                </a:lnTo>
                <a:lnTo>
                  <a:pt x="886" y="650"/>
                </a:lnTo>
                <a:lnTo>
                  <a:pt x="875" y="668"/>
                </a:lnTo>
                <a:lnTo>
                  <a:pt x="864" y="686"/>
                </a:lnTo>
                <a:lnTo>
                  <a:pt x="853" y="703"/>
                </a:lnTo>
                <a:lnTo>
                  <a:pt x="841" y="719"/>
                </a:lnTo>
                <a:lnTo>
                  <a:pt x="828" y="734"/>
                </a:lnTo>
                <a:lnTo>
                  <a:pt x="815" y="750"/>
                </a:lnTo>
                <a:lnTo>
                  <a:pt x="800" y="765"/>
                </a:lnTo>
                <a:lnTo>
                  <a:pt x="786" y="778"/>
                </a:lnTo>
                <a:lnTo>
                  <a:pt x="770" y="793"/>
                </a:lnTo>
                <a:lnTo>
                  <a:pt x="754" y="805"/>
                </a:lnTo>
                <a:lnTo>
                  <a:pt x="737" y="817"/>
                </a:lnTo>
                <a:lnTo>
                  <a:pt x="719" y="830"/>
                </a:lnTo>
                <a:lnTo>
                  <a:pt x="701" y="841"/>
                </a:lnTo>
                <a:lnTo>
                  <a:pt x="682" y="851"/>
                </a:lnTo>
                <a:lnTo>
                  <a:pt x="662" y="861"/>
                </a:lnTo>
                <a:lnTo>
                  <a:pt x="642" y="871"/>
                </a:lnTo>
                <a:lnTo>
                  <a:pt x="562" y="742"/>
                </a:lnTo>
                <a:lnTo>
                  <a:pt x="586" y="732"/>
                </a:lnTo>
                <a:lnTo>
                  <a:pt x="608" y="720"/>
                </a:lnTo>
                <a:lnTo>
                  <a:pt x="629" y="706"/>
                </a:lnTo>
                <a:lnTo>
                  <a:pt x="648" y="691"/>
                </a:lnTo>
                <a:lnTo>
                  <a:pt x="666" y="675"/>
                </a:lnTo>
                <a:lnTo>
                  <a:pt x="681" y="657"/>
                </a:lnTo>
                <a:lnTo>
                  <a:pt x="696" y="638"/>
                </a:lnTo>
                <a:lnTo>
                  <a:pt x="708" y="616"/>
                </a:lnTo>
                <a:lnTo>
                  <a:pt x="719" y="594"/>
                </a:lnTo>
                <a:lnTo>
                  <a:pt x="730" y="569"/>
                </a:lnTo>
                <a:lnTo>
                  <a:pt x="739" y="542"/>
                </a:lnTo>
                <a:lnTo>
                  <a:pt x="746" y="514"/>
                </a:lnTo>
                <a:lnTo>
                  <a:pt x="752" y="484"/>
                </a:lnTo>
                <a:lnTo>
                  <a:pt x="756" y="451"/>
                </a:lnTo>
                <a:lnTo>
                  <a:pt x="760" y="417"/>
                </a:lnTo>
                <a:lnTo>
                  <a:pt x="762" y="379"/>
                </a:lnTo>
                <a:lnTo>
                  <a:pt x="592" y="379"/>
                </a:lnTo>
                <a:close/>
                <a:moveTo>
                  <a:pt x="29" y="379"/>
                </a:moveTo>
                <a:lnTo>
                  <a:pt x="29" y="0"/>
                </a:lnTo>
                <a:lnTo>
                  <a:pt x="379" y="0"/>
                </a:lnTo>
                <a:lnTo>
                  <a:pt x="379" y="300"/>
                </a:lnTo>
                <a:lnTo>
                  <a:pt x="378" y="358"/>
                </a:lnTo>
                <a:lnTo>
                  <a:pt x="376" y="413"/>
                </a:lnTo>
                <a:lnTo>
                  <a:pt x="372" y="463"/>
                </a:lnTo>
                <a:lnTo>
                  <a:pt x="365" y="509"/>
                </a:lnTo>
                <a:lnTo>
                  <a:pt x="362" y="530"/>
                </a:lnTo>
                <a:lnTo>
                  <a:pt x="357" y="550"/>
                </a:lnTo>
                <a:lnTo>
                  <a:pt x="353" y="570"/>
                </a:lnTo>
                <a:lnTo>
                  <a:pt x="348" y="588"/>
                </a:lnTo>
                <a:lnTo>
                  <a:pt x="342" y="605"/>
                </a:lnTo>
                <a:lnTo>
                  <a:pt x="337" y="621"/>
                </a:lnTo>
                <a:lnTo>
                  <a:pt x="330" y="637"/>
                </a:lnTo>
                <a:lnTo>
                  <a:pt x="323" y="650"/>
                </a:lnTo>
                <a:lnTo>
                  <a:pt x="313" y="668"/>
                </a:lnTo>
                <a:lnTo>
                  <a:pt x="303" y="686"/>
                </a:lnTo>
                <a:lnTo>
                  <a:pt x="291" y="703"/>
                </a:lnTo>
                <a:lnTo>
                  <a:pt x="279" y="719"/>
                </a:lnTo>
                <a:lnTo>
                  <a:pt x="266" y="734"/>
                </a:lnTo>
                <a:lnTo>
                  <a:pt x="253" y="750"/>
                </a:lnTo>
                <a:lnTo>
                  <a:pt x="238" y="765"/>
                </a:lnTo>
                <a:lnTo>
                  <a:pt x="224" y="778"/>
                </a:lnTo>
                <a:lnTo>
                  <a:pt x="208" y="793"/>
                </a:lnTo>
                <a:lnTo>
                  <a:pt x="192" y="805"/>
                </a:lnTo>
                <a:lnTo>
                  <a:pt x="175" y="817"/>
                </a:lnTo>
                <a:lnTo>
                  <a:pt x="157" y="830"/>
                </a:lnTo>
                <a:lnTo>
                  <a:pt x="139" y="841"/>
                </a:lnTo>
                <a:lnTo>
                  <a:pt x="120" y="851"/>
                </a:lnTo>
                <a:lnTo>
                  <a:pt x="100" y="861"/>
                </a:lnTo>
                <a:lnTo>
                  <a:pt x="80" y="871"/>
                </a:lnTo>
                <a:lnTo>
                  <a:pt x="0" y="742"/>
                </a:lnTo>
                <a:lnTo>
                  <a:pt x="24" y="732"/>
                </a:lnTo>
                <a:lnTo>
                  <a:pt x="46" y="720"/>
                </a:lnTo>
                <a:lnTo>
                  <a:pt x="66" y="706"/>
                </a:lnTo>
                <a:lnTo>
                  <a:pt x="86" y="691"/>
                </a:lnTo>
                <a:lnTo>
                  <a:pt x="103" y="675"/>
                </a:lnTo>
                <a:lnTo>
                  <a:pt x="119" y="657"/>
                </a:lnTo>
                <a:lnTo>
                  <a:pt x="134" y="638"/>
                </a:lnTo>
                <a:lnTo>
                  <a:pt x="146" y="616"/>
                </a:lnTo>
                <a:lnTo>
                  <a:pt x="158" y="594"/>
                </a:lnTo>
                <a:lnTo>
                  <a:pt x="167" y="569"/>
                </a:lnTo>
                <a:lnTo>
                  <a:pt x="176" y="542"/>
                </a:lnTo>
                <a:lnTo>
                  <a:pt x="184" y="514"/>
                </a:lnTo>
                <a:lnTo>
                  <a:pt x="190" y="484"/>
                </a:lnTo>
                <a:lnTo>
                  <a:pt x="194" y="451"/>
                </a:lnTo>
                <a:lnTo>
                  <a:pt x="198" y="417"/>
                </a:lnTo>
                <a:lnTo>
                  <a:pt x="200" y="379"/>
                </a:lnTo>
                <a:lnTo>
                  <a:pt x="29" y="37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xmlns="" id="{0FE5B3D3-19E6-43EB-B9F0-8295262CAB58}"/>
              </a:ext>
            </a:extLst>
          </p:cNvPr>
          <p:cNvSpPr>
            <a:spLocks noEditPoints="1"/>
          </p:cNvSpPr>
          <p:nvPr/>
        </p:nvSpPr>
        <p:spPr bwMode="auto">
          <a:xfrm>
            <a:off x="3198246" y="1524437"/>
            <a:ext cx="373063" cy="346075"/>
          </a:xfrm>
          <a:custGeom>
            <a:avLst/>
            <a:gdLst>
              <a:gd name="T0" fmla="*/ 912 w 940"/>
              <a:gd name="T1" fmla="*/ 871 h 871"/>
              <a:gd name="T2" fmla="*/ 561 w 940"/>
              <a:gd name="T3" fmla="*/ 572 h 871"/>
              <a:gd name="T4" fmla="*/ 566 w 940"/>
              <a:gd name="T5" fmla="*/ 459 h 871"/>
              <a:gd name="T6" fmla="*/ 570 w 940"/>
              <a:gd name="T7" fmla="*/ 409 h 871"/>
              <a:gd name="T8" fmla="*/ 576 w 940"/>
              <a:gd name="T9" fmla="*/ 363 h 871"/>
              <a:gd name="T10" fmla="*/ 585 w 940"/>
              <a:gd name="T11" fmla="*/ 320 h 871"/>
              <a:gd name="T12" fmla="*/ 595 w 940"/>
              <a:gd name="T13" fmla="*/ 283 h 871"/>
              <a:gd name="T14" fmla="*/ 606 w 940"/>
              <a:gd name="T15" fmla="*/ 249 h 871"/>
              <a:gd name="T16" fmla="*/ 620 w 940"/>
              <a:gd name="T17" fmla="*/ 220 h 871"/>
              <a:gd name="T18" fmla="*/ 640 w 940"/>
              <a:gd name="T19" fmla="*/ 184 h 871"/>
              <a:gd name="T20" fmla="*/ 663 w 940"/>
              <a:gd name="T21" fmla="*/ 152 h 871"/>
              <a:gd name="T22" fmla="*/ 689 w 940"/>
              <a:gd name="T23" fmla="*/ 121 h 871"/>
              <a:gd name="T24" fmla="*/ 718 w 940"/>
              <a:gd name="T25" fmla="*/ 92 h 871"/>
              <a:gd name="T26" fmla="*/ 750 w 940"/>
              <a:gd name="T27" fmla="*/ 66 h 871"/>
              <a:gd name="T28" fmla="*/ 785 w 940"/>
              <a:gd name="T29" fmla="*/ 43 h 871"/>
              <a:gd name="T30" fmla="*/ 822 w 940"/>
              <a:gd name="T31" fmla="*/ 20 h 871"/>
              <a:gd name="T32" fmla="*/ 861 w 940"/>
              <a:gd name="T33" fmla="*/ 0 h 871"/>
              <a:gd name="T34" fmla="*/ 917 w 940"/>
              <a:gd name="T35" fmla="*/ 138 h 871"/>
              <a:gd name="T36" fmla="*/ 873 w 940"/>
              <a:gd name="T37" fmla="*/ 165 h 871"/>
              <a:gd name="T38" fmla="*/ 836 w 940"/>
              <a:gd name="T39" fmla="*/ 195 h 871"/>
              <a:gd name="T40" fmla="*/ 806 w 940"/>
              <a:gd name="T41" fmla="*/ 232 h 871"/>
              <a:gd name="T42" fmla="*/ 782 w 940"/>
              <a:gd name="T43" fmla="*/ 274 h 871"/>
              <a:gd name="T44" fmla="*/ 764 w 940"/>
              <a:gd name="T45" fmla="*/ 324 h 871"/>
              <a:gd name="T46" fmla="*/ 751 w 940"/>
              <a:gd name="T47" fmla="*/ 384 h 871"/>
              <a:gd name="T48" fmla="*/ 743 w 940"/>
              <a:gd name="T49" fmla="*/ 454 h 871"/>
              <a:gd name="T50" fmla="*/ 912 w 940"/>
              <a:gd name="T51" fmla="*/ 492 h 871"/>
              <a:gd name="T52" fmla="*/ 350 w 940"/>
              <a:gd name="T53" fmla="*/ 871 h 871"/>
              <a:gd name="T54" fmla="*/ 0 w 940"/>
              <a:gd name="T55" fmla="*/ 572 h 871"/>
              <a:gd name="T56" fmla="*/ 4 w 940"/>
              <a:gd name="T57" fmla="*/ 459 h 871"/>
              <a:gd name="T58" fmla="*/ 8 w 940"/>
              <a:gd name="T59" fmla="*/ 409 h 871"/>
              <a:gd name="T60" fmla="*/ 15 w 940"/>
              <a:gd name="T61" fmla="*/ 363 h 871"/>
              <a:gd name="T62" fmla="*/ 23 w 940"/>
              <a:gd name="T63" fmla="*/ 320 h 871"/>
              <a:gd name="T64" fmla="*/ 33 w 940"/>
              <a:gd name="T65" fmla="*/ 283 h 871"/>
              <a:gd name="T66" fmla="*/ 44 w 940"/>
              <a:gd name="T67" fmla="*/ 249 h 871"/>
              <a:gd name="T68" fmla="*/ 57 w 940"/>
              <a:gd name="T69" fmla="*/ 220 h 871"/>
              <a:gd name="T70" fmla="*/ 79 w 940"/>
              <a:gd name="T71" fmla="*/ 184 h 871"/>
              <a:gd name="T72" fmla="*/ 101 w 940"/>
              <a:gd name="T73" fmla="*/ 152 h 871"/>
              <a:gd name="T74" fmla="*/ 128 w 940"/>
              <a:gd name="T75" fmla="*/ 121 h 871"/>
              <a:gd name="T76" fmla="*/ 156 w 940"/>
              <a:gd name="T77" fmla="*/ 92 h 871"/>
              <a:gd name="T78" fmla="*/ 188 w 940"/>
              <a:gd name="T79" fmla="*/ 66 h 871"/>
              <a:gd name="T80" fmla="*/ 222 w 940"/>
              <a:gd name="T81" fmla="*/ 43 h 871"/>
              <a:gd name="T82" fmla="*/ 259 w 940"/>
              <a:gd name="T83" fmla="*/ 20 h 871"/>
              <a:gd name="T84" fmla="*/ 300 w 940"/>
              <a:gd name="T85" fmla="*/ 0 h 871"/>
              <a:gd name="T86" fmla="*/ 355 w 940"/>
              <a:gd name="T87" fmla="*/ 138 h 871"/>
              <a:gd name="T88" fmla="*/ 311 w 940"/>
              <a:gd name="T89" fmla="*/ 165 h 871"/>
              <a:gd name="T90" fmla="*/ 275 w 940"/>
              <a:gd name="T91" fmla="*/ 195 h 871"/>
              <a:gd name="T92" fmla="*/ 245 w 940"/>
              <a:gd name="T93" fmla="*/ 232 h 871"/>
              <a:gd name="T94" fmla="*/ 221 w 940"/>
              <a:gd name="T95" fmla="*/ 274 h 871"/>
              <a:gd name="T96" fmla="*/ 202 w 940"/>
              <a:gd name="T97" fmla="*/ 324 h 871"/>
              <a:gd name="T98" fmla="*/ 189 w 940"/>
              <a:gd name="T99" fmla="*/ 384 h 871"/>
              <a:gd name="T100" fmla="*/ 181 w 940"/>
              <a:gd name="T101" fmla="*/ 454 h 871"/>
              <a:gd name="T102" fmla="*/ 350 w 940"/>
              <a:gd name="T103" fmla="*/ 49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0" h="871">
                <a:moveTo>
                  <a:pt x="912" y="492"/>
                </a:moveTo>
                <a:lnTo>
                  <a:pt x="912" y="871"/>
                </a:lnTo>
                <a:lnTo>
                  <a:pt x="561" y="871"/>
                </a:lnTo>
                <a:lnTo>
                  <a:pt x="561" y="572"/>
                </a:lnTo>
                <a:lnTo>
                  <a:pt x="562" y="513"/>
                </a:lnTo>
                <a:lnTo>
                  <a:pt x="566" y="459"/>
                </a:lnTo>
                <a:lnTo>
                  <a:pt x="568" y="433"/>
                </a:lnTo>
                <a:lnTo>
                  <a:pt x="570" y="409"/>
                </a:lnTo>
                <a:lnTo>
                  <a:pt x="572" y="385"/>
                </a:lnTo>
                <a:lnTo>
                  <a:pt x="576" y="363"/>
                </a:lnTo>
                <a:lnTo>
                  <a:pt x="580" y="341"/>
                </a:lnTo>
                <a:lnTo>
                  <a:pt x="585" y="320"/>
                </a:lnTo>
                <a:lnTo>
                  <a:pt x="589" y="301"/>
                </a:lnTo>
                <a:lnTo>
                  <a:pt x="595" y="283"/>
                </a:lnTo>
                <a:lnTo>
                  <a:pt x="601" y="265"/>
                </a:lnTo>
                <a:lnTo>
                  <a:pt x="606" y="249"/>
                </a:lnTo>
                <a:lnTo>
                  <a:pt x="613" y="234"/>
                </a:lnTo>
                <a:lnTo>
                  <a:pt x="620" y="220"/>
                </a:lnTo>
                <a:lnTo>
                  <a:pt x="630" y="202"/>
                </a:lnTo>
                <a:lnTo>
                  <a:pt x="640" y="184"/>
                </a:lnTo>
                <a:lnTo>
                  <a:pt x="651" y="168"/>
                </a:lnTo>
                <a:lnTo>
                  <a:pt x="663" y="152"/>
                </a:lnTo>
                <a:lnTo>
                  <a:pt x="676" y="136"/>
                </a:lnTo>
                <a:lnTo>
                  <a:pt x="689" y="121"/>
                </a:lnTo>
                <a:lnTo>
                  <a:pt x="704" y="107"/>
                </a:lnTo>
                <a:lnTo>
                  <a:pt x="718" y="92"/>
                </a:lnTo>
                <a:lnTo>
                  <a:pt x="734" y="79"/>
                </a:lnTo>
                <a:lnTo>
                  <a:pt x="750" y="66"/>
                </a:lnTo>
                <a:lnTo>
                  <a:pt x="767" y="54"/>
                </a:lnTo>
                <a:lnTo>
                  <a:pt x="785" y="43"/>
                </a:lnTo>
                <a:lnTo>
                  <a:pt x="802" y="31"/>
                </a:lnTo>
                <a:lnTo>
                  <a:pt x="822" y="20"/>
                </a:lnTo>
                <a:lnTo>
                  <a:pt x="841" y="10"/>
                </a:lnTo>
                <a:lnTo>
                  <a:pt x="861" y="0"/>
                </a:lnTo>
                <a:lnTo>
                  <a:pt x="940" y="128"/>
                </a:lnTo>
                <a:lnTo>
                  <a:pt x="917" y="138"/>
                </a:lnTo>
                <a:lnTo>
                  <a:pt x="894" y="150"/>
                </a:lnTo>
                <a:lnTo>
                  <a:pt x="873" y="165"/>
                </a:lnTo>
                <a:lnTo>
                  <a:pt x="854" y="180"/>
                </a:lnTo>
                <a:lnTo>
                  <a:pt x="836" y="195"/>
                </a:lnTo>
                <a:lnTo>
                  <a:pt x="820" y="213"/>
                </a:lnTo>
                <a:lnTo>
                  <a:pt x="806" y="232"/>
                </a:lnTo>
                <a:lnTo>
                  <a:pt x="793" y="251"/>
                </a:lnTo>
                <a:lnTo>
                  <a:pt x="782" y="274"/>
                </a:lnTo>
                <a:lnTo>
                  <a:pt x="773" y="298"/>
                </a:lnTo>
                <a:lnTo>
                  <a:pt x="764" y="324"/>
                </a:lnTo>
                <a:lnTo>
                  <a:pt x="758" y="353"/>
                </a:lnTo>
                <a:lnTo>
                  <a:pt x="751" y="384"/>
                </a:lnTo>
                <a:lnTo>
                  <a:pt x="746" y="418"/>
                </a:lnTo>
                <a:lnTo>
                  <a:pt x="743" y="454"/>
                </a:lnTo>
                <a:lnTo>
                  <a:pt x="741" y="492"/>
                </a:lnTo>
                <a:lnTo>
                  <a:pt x="912" y="492"/>
                </a:lnTo>
                <a:close/>
                <a:moveTo>
                  <a:pt x="350" y="492"/>
                </a:moveTo>
                <a:lnTo>
                  <a:pt x="350" y="871"/>
                </a:lnTo>
                <a:lnTo>
                  <a:pt x="0" y="871"/>
                </a:lnTo>
                <a:lnTo>
                  <a:pt x="0" y="572"/>
                </a:lnTo>
                <a:lnTo>
                  <a:pt x="0" y="513"/>
                </a:lnTo>
                <a:lnTo>
                  <a:pt x="4" y="459"/>
                </a:lnTo>
                <a:lnTo>
                  <a:pt x="6" y="433"/>
                </a:lnTo>
                <a:lnTo>
                  <a:pt x="8" y="409"/>
                </a:lnTo>
                <a:lnTo>
                  <a:pt x="11" y="385"/>
                </a:lnTo>
                <a:lnTo>
                  <a:pt x="15" y="363"/>
                </a:lnTo>
                <a:lnTo>
                  <a:pt x="18" y="341"/>
                </a:lnTo>
                <a:lnTo>
                  <a:pt x="23" y="320"/>
                </a:lnTo>
                <a:lnTo>
                  <a:pt x="27" y="301"/>
                </a:lnTo>
                <a:lnTo>
                  <a:pt x="33" y="283"/>
                </a:lnTo>
                <a:lnTo>
                  <a:pt x="38" y="265"/>
                </a:lnTo>
                <a:lnTo>
                  <a:pt x="44" y="249"/>
                </a:lnTo>
                <a:lnTo>
                  <a:pt x="51" y="234"/>
                </a:lnTo>
                <a:lnTo>
                  <a:pt x="57" y="220"/>
                </a:lnTo>
                <a:lnTo>
                  <a:pt x="68" y="202"/>
                </a:lnTo>
                <a:lnTo>
                  <a:pt x="79" y="184"/>
                </a:lnTo>
                <a:lnTo>
                  <a:pt x="90" y="168"/>
                </a:lnTo>
                <a:lnTo>
                  <a:pt x="101" y="152"/>
                </a:lnTo>
                <a:lnTo>
                  <a:pt x="115" y="136"/>
                </a:lnTo>
                <a:lnTo>
                  <a:pt x="128" y="121"/>
                </a:lnTo>
                <a:lnTo>
                  <a:pt x="142" y="107"/>
                </a:lnTo>
                <a:lnTo>
                  <a:pt x="156" y="92"/>
                </a:lnTo>
                <a:lnTo>
                  <a:pt x="172" y="79"/>
                </a:lnTo>
                <a:lnTo>
                  <a:pt x="188" y="66"/>
                </a:lnTo>
                <a:lnTo>
                  <a:pt x="204" y="54"/>
                </a:lnTo>
                <a:lnTo>
                  <a:pt x="222" y="43"/>
                </a:lnTo>
                <a:lnTo>
                  <a:pt x="240" y="31"/>
                </a:lnTo>
                <a:lnTo>
                  <a:pt x="259" y="20"/>
                </a:lnTo>
                <a:lnTo>
                  <a:pt x="279" y="10"/>
                </a:lnTo>
                <a:lnTo>
                  <a:pt x="300" y="0"/>
                </a:lnTo>
                <a:lnTo>
                  <a:pt x="378" y="128"/>
                </a:lnTo>
                <a:lnTo>
                  <a:pt x="355" y="138"/>
                </a:lnTo>
                <a:lnTo>
                  <a:pt x="332" y="150"/>
                </a:lnTo>
                <a:lnTo>
                  <a:pt x="311" y="165"/>
                </a:lnTo>
                <a:lnTo>
                  <a:pt x="292" y="180"/>
                </a:lnTo>
                <a:lnTo>
                  <a:pt x="275" y="195"/>
                </a:lnTo>
                <a:lnTo>
                  <a:pt x="258" y="213"/>
                </a:lnTo>
                <a:lnTo>
                  <a:pt x="245" y="232"/>
                </a:lnTo>
                <a:lnTo>
                  <a:pt x="231" y="251"/>
                </a:lnTo>
                <a:lnTo>
                  <a:pt x="221" y="274"/>
                </a:lnTo>
                <a:lnTo>
                  <a:pt x="211" y="298"/>
                </a:lnTo>
                <a:lnTo>
                  <a:pt x="202" y="324"/>
                </a:lnTo>
                <a:lnTo>
                  <a:pt x="195" y="353"/>
                </a:lnTo>
                <a:lnTo>
                  <a:pt x="189" y="384"/>
                </a:lnTo>
                <a:lnTo>
                  <a:pt x="184" y="418"/>
                </a:lnTo>
                <a:lnTo>
                  <a:pt x="181" y="454"/>
                </a:lnTo>
                <a:lnTo>
                  <a:pt x="180" y="492"/>
                </a:lnTo>
                <a:lnTo>
                  <a:pt x="350" y="49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0880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Manual v Automation Collection</a:t>
            </a:r>
          </a:p>
        </p:txBody>
      </p:sp>
      <p:pic>
        <p:nvPicPr>
          <p:cNvPr id="4" name="Content Placeholder 3"/>
          <p:cNvPicPr>
            <a:picLocks noGrp="1" noChangeAspect="1"/>
          </p:cNvPicPr>
          <p:nvPr>
            <p:ph idx="4294967295"/>
          </p:nvPr>
        </p:nvPicPr>
        <p:blipFill rotWithShape="1">
          <a:blip r:embed="rId3"/>
          <a:srcRect l="659" t="19330" r="2830" b="3286"/>
          <a:stretch/>
        </p:blipFill>
        <p:spPr>
          <a:xfrm>
            <a:off x="1682750" y="2060162"/>
            <a:ext cx="8826500" cy="3741737"/>
          </a:xfrm>
          <a:prstGeom prst="rect">
            <a:avLst/>
          </a:prstGeom>
        </p:spPr>
      </p:pic>
      <p:sp>
        <p:nvSpPr>
          <p:cNvPr id="5" name="ZoneTexte 4">
            <a:extLst>
              <a:ext uri="{FF2B5EF4-FFF2-40B4-BE49-F238E27FC236}">
                <a16:creationId xmlns:a16="http://schemas.microsoft.com/office/drawing/2014/main" xmlns="" id="{D267342B-1B7D-438C-8500-D514B21D437B}"/>
              </a:ext>
            </a:extLst>
          </p:cNvPr>
          <p:cNvSpPr txBox="1"/>
          <p:nvPr/>
        </p:nvSpPr>
        <p:spPr>
          <a:xfrm>
            <a:off x="2362745" y="1231799"/>
            <a:ext cx="2611510" cy="461665"/>
          </a:xfrm>
          <a:prstGeom prst="rect">
            <a:avLst/>
          </a:prstGeom>
          <a:noFill/>
        </p:spPr>
        <p:txBody>
          <a:bodyPr wrap="square" rtlCol="0">
            <a:spAutoFit/>
          </a:bodyPr>
          <a:lstStyle/>
          <a:p>
            <a:pPr algn="ctr"/>
            <a:r>
              <a:rPr lang="fr-FR" sz="2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Error</a:t>
            </a:r>
            <a:r>
              <a:rPr lang="fr-FR"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FR" sz="2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Comparison</a:t>
            </a:r>
            <a:endParaRPr lang="fr-FR"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xmlns="" id="{9FC8F194-DCF9-46D5-8502-ED2C225A6274}"/>
              </a:ext>
            </a:extLst>
          </p:cNvPr>
          <p:cNvSpPr txBox="1"/>
          <p:nvPr/>
        </p:nvSpPr>
        <p:spPr>
          <a:xfrm>
            <a:off x="5531034" y="1231799"/>
            <a:ext cx="595008" cy="461665"/>
          </a:xfrm>
          <a:prstGeom prst="rect">
            <a:avLst/>
          </a:prstGeom>
          <a:noFill/>
        </p:spPr>
        <p:txBody>
          <a:bodyPr wrap="square" rtlCol="0">
            <a:spAutoFit/>
          </a:bodyPr>
          <a:lstStyle/>
          <a:p>
            <a:pPr algn="ctr"/>
            <a:r>
              <a:rPr lang="fr-FR"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&amp;</a:t>
            </a:r>
          </a:p>
        </p:txBody>
      </p:sp>
      <p:sp>
        <p:nvSpPr>
          <p:cNvPr id="7" name="ZoneTexte 6">
            <a:extLst>
              <a:ext uri="{FF2B5EF4-FFF2-40B4-BE49-F238E27FC236}">
                <a16:creationId xmlns:a16="http://schemas.microsoft.com/office/drawing/2014/main" xmlns="" id="{2D66BCB3-8DC6-4CA3-89BB-CE48CF6CFA0A}"/>
              </a:ext>
            </a:extLst>
          </p:cNvPr>
          <p:cNvSpPr txBox="1"/>
          <p:nvPr/>
        </p:nvSpPr>
        <p:spPr>
          <a:xfrm>
            <a:off x="6342580" y="1231798"/>
            <a:ext cx="3825689" cy="461665"/>
          </a:xfrm>
          <a:prstGeom prst="rect">
            <a:avLst/>
          </a:prstGeom>
          <a:noFill/>
        </p:spPr>
        <p:txBody>
          <a:bodyPr wrap="square" rtlCol="0">
            <a:spAutoFit/>
          </a:bodyPr>
          <a:lstStyle/>
          <a:p>
            <a:pPr algn="ctr"/>
            <a:r>
              <a:rPr lang="fr-FR"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Time: Manual v </a:t>
            </a:r>
            <a:r>
              <a:rPr lang="fr-FR" sz="2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Automatic</a:t>
            </a:r>
            <a:endParaRPr lang="fr-FR"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458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964" y="4563218"/>
            <a:ext cx="4184069" cy="2016224"/>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98" y="1456659"/>
            <a:ext cx="10688599" cy="293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a:extLst>
              <a:ext uri="{FF2B5EF4-FFF2-40B4-BE49-F238E27FC236}">
                <a16:creationId xmlns:a16="http://schemas.microsoft.com/office/drawing/2014/main" xmlns="" id="{FBF01365-EDA8-4C66-A5A8-7D867A3E9529}"/>
              </a:ext>
            </a:extLst>
          </p:cNvPr>
          <p:cNvSpPr>
            <a:spLocks noGrp="1"/>
          </p:cNvSpPr>
          <p:nvPr>
            <p:ph type="title"/>
          </p:nvPr>
        </p:nvSpPr>
        <p:spPr/>
        <p:txBody>
          <a:bodyPr/>
          <a:lstStyle/>
          <a:p>
            <a:r>
              <a:rPr lang="fr-FR" dirty="0"/>
              <a:t>ENOVACOM Patient </a:t>
            </a:r>
            <a:r>
              <a:rPr lang="fr-FR" dirty="0" err="1"/>
              <a:t>Connect</a:t>
            </a:r>
            <a:endParaRPr lang="fr-FR" dirty="0"/>
          </a:p>
        </p:txBody>
      </p:sp>
    </p:spTree>
    <p:extLst>
      <p:ext uri="{BB962C8B-B14F-4D97-AF65-F5344CB8AC3E}">
        <p14:creationId xmlns:p14="http://schemas.microsoft.com/office/powerpoint/2010/main" val="175206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2" y="290699"/>
            <a:ext cx="10515600" cy="975642"/>
          </a:xfrm>
        </p:spPr>
        <p:txBody>
          <a:bodyPr/>
          <a:lstStyle/>
          <a:p>
            <a:r>
              <a:rPr lang="en-GB"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Why MDI is important</a:t>
            </a:r>
          </a:p>
        </p:txBody>
      </p:sp>
      <p:sp>
        <p:nvSpPr>
          <p:cNvPr id="3" name="Content Placeholder 2"/>
          <p:cNvSpPr>
            <a:spLocks noGrp="1"/>
          </p:cNvSpPr>
          <p:nvPr>
            <p:ph idx="1"/>
          </p:nvPr>
        </p:nvSpPr>
        <p:spPr>
          <a:xfrm>
            <a:off x="1618344" y="1405094"/>
            <a:ext cx="9049657" cy="4488840"/>
          </a:xfrm>
        </p:spPr>
        <p:txBody>
          <a:bodyPr/>
          <a:lstStyle/>
          <a:p>
            <a:r>
              <a:rPr lang="en-GB" sz="1800" dirty="0"/>
              <a:t>Automation of vital sign collection means more “time to care”</a:t>
            </a:r>
          </a:p>
          <a:p>
            <a:endParaRPr lang="en-GB" sz="1800" dirty="0"/>
          </a:p>
          <a:p>
            <a:r>
              <a:rPr lang="en-US" sz="1800" dirty="0">
                <a:solidFill>
                  <a:schemeClr val="tx1">
                    <a:lumMod val="65000"/>
                    <a:lumOff val="35000"/>
                  </a:schemeClr>
                </a:solidFill>
              </a:rPr>
              <a:t>Reduces the number of errors and misinterpretation: increasing patients safety</a:t>
            </a:r>
          </a:p>
          <a:p>
            <a:endParaRPr lang="en-US" sz="1800" dirty="0">
              <a:solidFill>
                <a:schemeClr val="tx1">
                  <a:lumMod val="65000"/>
                  <a:lumOff val="35000"/>
                </a:schemeClr>
              </a:solidFill>
            </a:endParaRPr>
          </a:p>
          <a:p>
            <a:r>
              <a:rPr lang="en-US" sz="1800" dirty="0">
                <a:solidFill>
                  <a:schemeClr val="tx1">
                    <a:lumMod val="65000"/>
                    <a:lumOff val="35000"/>
                  </a:schemeClr>
                </a:solidFill>
              </a:rPr>
              <a:t>Delivering the right care, at the right place, at the right time, with a complete record of the patient pathway episode “care continuum”</a:t>
            </a:r>
          </a:p>
          <a:p>
            <a:pPr marL="0" indent="0">
              <a:buNone/>
            </a:pPr>
            <a:endParaRPr lang="en-US" sz="1800" dirty="0">
              <a:solidFill>
                <a:schemeClr val="tx1">
                  <a:lumMod val="65000"/>
                  <a:lumOff val="35000"/>
                </a:schemeClr>
              </a:solidFill>
            </a:endParaRPr>
          </a:p>
          <a:p>
            <a:r>
              <a:rPr lang="en-US" sz="1800" dirty="0">
                <a:solidFill>
                  <a:schemeClr val="tx1">
                    <a:lumMod val="65000"/>
                    <a:lumOff val="35000"/>
                  </a:schemeClr>
                </a:solidFill>
              </a:rPr>
              <a:t>Real-time transfer of data to disparate systems, and more data parameters not previously available, allows clinicians to make a better more informed decision.</a:t>
            </a:r>
          </a:p>
          <a:p>
            <a:endParaRPr lang="en-US" sz="1800" dirty="0">
              <a:solidFill>
                <a:schemeClr val="tx1">
                  <a:lumMod val="65000"/>
                  <a:lumOff val="35000"/>
                </a:schemeClr>
              </a:solidFill>
            </a:endParaRPr>
          </a:p>
          <a:p>
            <a:r>
              <a:rPr lang="en-US" sz="1800" dirty="0">
                <a:solidFill>
                  <a:schemeClr val="tx1">
                    <a:lumMod val="65000"/>
                    <a:lumOff val="35000"/>
                  </a:schemeClr>
                </a:solidFill>
              </a:rPr>
              <a:t>Explosion of software apps and IOT, </a:t>
            </a:r>
            <a:r>
              <a:rPr lang="en-US" sz="1800" dirty="0" err="1">
                <a:solidFill>
                  <a:schemeClr val="tx1">
                    <a:lumMod val="65000"/>
                    <a:lumOff val="35000"/>
                  </a:schemeClr>
                </a:solidFill>
              </a:rPr>
              <a:t>eg</a:t>
            </a:r>
            <a:r>
              <a:rPr lang="en-US" sz="1800" dirty="0">
                <a:solidFill>
                  <a:schemeClr val="tx1">
                    <a:lumMod val="65000"/>
                    <a:lumOff val="35000"/>
                  </a:schemeClr>
                </a:solidFill>
              </a:rPr>
              <a:t> Wearables, Remote Monitoring Devices as patients are more mobile.</a:t>
            </a:r>
          </a:p>
          <a:p>
            <a:endParaRPr lang="en-US" sz="2400" dirty="0">
              <a:solidFill>
                <a:schemeClr val="tx1">
                  <a:lumMod val="65000"/>
                  <a:lumOff val="35000"/>
                </a:schemeClr>
              </a:solidFill>
            </a:endParaRPr>
          </a:p>
          <a:p>
            <a:pPr marL="0" indent="0">
              <a:buNone/>
            </a:pPr>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GB" dirty="0"/>
          </a:p>
          <a:p>
            <a:endParaRPr lang="en-GB" dirty="0"/>
          </a:p>
          <a:p>
            <a:endParaRPr lang="en-GB" dirty="0"/>
          </a:p>
        </p:txBody>
      </p:sp>
    </p:spTree>
    <p:extLst>
      <p:ext uri="{BB962C8B-B14F-4D97-AF65-F5344CB8AC3E}">
        <p14:creationId xmlns:p14="http://schemas.microsoft.com/office/powerpoint/2010/main" val="362173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defTabSz="914377">
              <a:lnSpc>
                <a:spcPct val="90000"/>
              </a:lnSpc>
            </a:pPr>
            <a:r>
              <a:rPr lang="fr-FR" b="1" kern="0" spc="-151"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Global </a:t>
            </a:r>
            <a:r>
              <a:rPr lang="fr-FR" b="1" kern="0" spc="-151"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biomedical</a:t>
            </a:r>
            <a:r>
              <a:rPr lang="fr-FR" b="1" kern="0" spc="-151"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 </a:t>
            </a:r>
            <a:r>
              <a:rPr lang="fr-FR" b="1" kern="0" spc="-151"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device</a:t>
            </a:r>
            <a:r>
              <a:rPr lang="fr-FR" b="1" kern="0" spc="-151"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 </a:t>
            </a:r>
            <a:r>
              <a:rPr lang="fr-FR" b="1" kern="0" spc="-151" dirty="0" err="1">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interoperability</a:t>
            </a:r>
            <a:endParaRPr lang="fr-FR" b="1" kern="0" spc="-151"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endParaRPr>
          </a:p>
        </p:txBody>
      </p:sp>
      <p:cxnSp>
        <p:nvCxnSpPr>
          <p:cNvPr id="5" name="Connecteur droit 4"/>
          <p:cNvCxnSpPr>
            <a:stCxn id="33" idx="1"/>
          </p:cNvCxnSpPr>
          <p:nvPr/>
        </p:nvCxnSpPr>
        <p:spPr>
          <a:xfrm flipH="1">
            <a:off x="6828757" y="2925743"/>
            <a:ext cx="2543152" cy="24138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a:endCxn id="67" idx="3"/>
          </p:cNvCxnSpPr>
          <p:nvPr/>
        </p:nvCxnSpPr>
        <p:spPr>
          <a:xfrm flipH="1">
            <a:off x="6817029" y="3078143"/>
            <a:ext cx="2707281" cy="23788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6846357" y="3230543"/>
            <a:ext cx="2830353" cy="23083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6828757" y="3382943"/>
            <a:ext cx="3000352" cy="22500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a:stCxn id="67" idx="3"/>
          </p:cNvCxnSpPr>
          <p:nvPr/>
        </p:nvCxnSpPr>
        <p:spPr>
          <a:xfrm flipV="1">
            <a:off x="6817028" y="4251897"/>
            <a:ext cx="2057980" cy="1205054"/>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p:cNvCxnSpPr>
            <a:stCxn id="41" idx="1"/>
          </p:cNvCxnSpPr>
          <p:nvPr/>
        </p:nvCxnSpPr>
        <p:spPr>
          <a:xfrm flipH="1">
            <a:off x="6399027" y="3076331"/>
            <a:ext cx="1357484" cy="2353000"/>
          </a:xfrm>
          <a:prstGeom prst="line">
            <a:avLst/>
          </a:prstGeom>
          <a:ln>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1" name="Connecteur droit 10"/>
          <p:cNvCxnSpPr/>
          <p:nvPr/>
        </p:nvCxnSpPr>
        <p:spPr>
          <a:xfrm flipH="1">
            <a:off x="6405319" y="3228731"/>
            <a:ext cx="1503592" cy="2200600"/>
          </a:xfrm>
          <a:prstGeom prst="line">
            <a:avLst/>
          </a:prstGeom>
          <a:ln>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2" name="Connecteur droit 11"/>
          <p:cNvCxnSpPr/>
          <p:nvPr/>
        </p:nvCxnSpPr>
        <p:spPr>
          <a:xfrm flipH="1">
            <a:off x="6557719" y="3381131"/>
            <a:ext cx="1503592" cy="2200600"/>
          </a:xfrm>
          <a:prstGeom prst="line">
            <a:avLst/>
          </a:prstGeom>
          <a:ln>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3" name="Connecteur droit 12"/>
          <p:cNvCxnSpPr/>
          <p:nvPr/>
        </p:nvCxnSpPr>
        <p:spPr>
          <a:xfrm flipH="1">
            <a:off x="6577238" y="3533531"/>
            <a:ext cx="1636474" cy="2048200"/>
          </a:xfrm>
          <a:prstGeom prst="line">
            <a:avLst/>
          </a:prstGeom>
          <a:ln>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a:endCxn id="67" idx="0"/>
          </p:cNvCxnSpPr>
          <p:nvPr/>
        </p:nvCxnSpPr>
        <p:spPr>
          <a:xfrm flipH="1">
            <a:off x="5772913" y="3022937"/>
            <a:ext cx="221267" cy="2253995"/>
          </a:xfrm>
          <a:prstGeom prst="line">
            <a:avLst/>
          </a:prstGeom>
        </p:spPr>
        <p:style>
          <a:lnRef idx="1">
            <a:schemeClr val="accent6"/>
          </a:lnRef>
          <a:fillRef idx="0">
            <a:schemeClr val="accent6"/>
          </a:fillRef>
          <a:effectRef idx="0">
            <a:schemeClr val="accent6"/>
          </a:effectRef>
          <a:fontRef idx="minor">
            <a:schemeClr val="tx1"/>
          </a:fontRef>
        </p:style>
      </p:cxnSp>
      <p:cxnSp>
        <p:nvCxnSpPr>
          <p:cNvPr id="15" name="Connecteur droit 14"/>
          <p:cNvCxnSpPr>
            <a:endCxn id="67" idx="0"/>
          </p:cNvCxnSpPr>
          <p:nvPr/>
        </p:nvCxnSpPr>
        <p:spPr>
          <a:xfrm flipH="1">
            <a:off x="5772912" y="3175337"/>
            <a:ext cx="373668" cy="2101595"/>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Connecteur droit 15"/>
          <p:cNvCxnSpPr>
            <a:stCxn id="47" idx="1"/>
          </p:cNvCxnSpPr>
          <p:nvPr/>
        </p:nvCxnSpPr>
        <p:spPr>
          <a:xfrm>
            <a:off x="4652303" y="2859751"/>
            <a:ext cx="839401" cy="24171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Connecteur droit 16"/>
          <p:cNvCxnSpPr/>
          <p:nvPr/>
        </p:nvCxnSpPr>
        <p:spPr>
          <a:xfrm>
            <a:off x="4804703" y="3012151"/>
            <a:ext cx="839401" cy="24171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Connecteur droit 17"/>
          <p:cNvCxnSpPr/>
          <p:nvPr/>
        </p:nvCxnSpPr>
        <p:spPr>
          <a:xfrm>
            <a:off x="4957103" y="3164551"/>
            <a:ext cx="839401" cy="24171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Connecteur droit 18"/>
          <p:cNvCxnSpPr/>
          <p:nvPr/>
        </p:nvCxnSpPr>
        <p:spPr>
          <a:xfrm>
            <a:off x="2768399" y="3451141"/>
            <a:ext cx="2591602" cy="1888462"/>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Connecteur droit 19"/>
          <p:cNvCxnSpPr/>
          <p:nvPr/>
        </p:nvCxnSpPr>
        <p:spPr>
          <a:xfrm>
            <a:off x="2239880" y="2696567"/>
            <a:ext cx="3281224" cy="2732765"/>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necteur droit 20"/>
          <p:cNvCxnSpPr>
            <a:stCxn id="57" idx="1"/>
          </p:cNvCxnSpPr>
          <p:nvPr/>
        </p:nvCxnSpPr>
        <p:spPr>
          <a:xfrm>
            <a:off x="2329412" y="3288604"/>
            <a:ext cx="3334145" cy="2252722"/>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Connecteur droit 21"/>
          <p:cNvCxnSpPr/>
          <p:nvPr/>
        </p:nvCxnSpPr>
        <p:spPr>
          <a:xfrm>
            <a:off x="2626279" y="3180217"/>
            <a:ext cx="2957695" cy="2401514"/>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Connecteur droit 22"/>
          <p:cNvCxnSpPr>
            <a:stCxn id="62" idx="3"/>
          </p:cNvCxnSpPr>
          <p:nvPr/>
        </p:nvCxnSpPr>
        <p:spPr>
          <a:xfrm>
            <a:off x="3184347" y="4821363"/>
            <a:ext cx="2566513" cy="607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693686" y="4358704"/>
            <a:ext cx="2828603" cy="1125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869599" y="4502731"/>
            <a:ext cx="3033661" cy="107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021999" y="4623995"/>
            <a:ext cx="2881261" cy="957736"/>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rotWithShape="1">
          <a:blip r:embed="rId3"/>
          <a:srcRect l="38600" r="3838"/>
          <a:stretch/>
        </p:blipFill>
        <p:spPr>
          <a:xfrm>
            <a:off x="6274337" y="3146779"/>
            <a:ext cx="1080120" cy="1409700"/>
          </a:xfrm>
          <a:prstGeom prst="rect">
            <a:avLst/>
          </a:prstGeom>
        </p:spPr>
      </p:pic>
      <p:sp>
        <p:nvSpPr>
          <p:cNvPr id="29" name="Rectangle 28"/>
          <p:cNvSpPr/>
          <p:nvPr/>
        </p:nvSpPr>
        <p:spPr>
          <a:xfrm>
            <a:off x="2457913" y="1778627"/>
            <a:ext cx="1647997"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dirty="0">
                <a:solidFill>
                  <a:prstClr val="black"/>
                </a:solidFill>
              </a:rPr>
              <a:t>ICU</a:t>
            </a:r>
            <a:endParaRPr lang="en-GB" dirty="0">
              <a:solidFill>
                <a:prstClr val="black"/>
              </a:solidFill>
            </a:endParaRPr>
          </a:p>
        </p:txBody>
      </p:sp>
      <p:sp>
        <p:nvSpPr>
          <p:cNvPr id="30" name="Rectangle 29"/>
          <p:cNvSpPr/>
          <p:nvPr/>
        </p:nvSpPr>
        <p:spPr>
          <a:xfrm>
            <a:off x="5108551" y="1778627"/>
            <a:ext cx="13234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dirty="0" err="1">
                <a:solidFill>
                  <a:prstClr val="black"/>
                </a:solidFill>
              </a:rPr>
              <a:t>Anesthesia</a:t>
            </a:r>
            <a:endParaRPr lang="en-GB" dirty="0">
              <a:solidFill>
                <a:prstClr val="black"/>
              </a:solidFill>
            </a:endParaRPr>
          </a:p>
        </p:txBody>
      </p:sp>
      <p:sp>
        <p:nvSpPr>
          <p:cNvPr id="31" name="Rectangle 30"/>
          <p:cNvSpPr/>
          <p:nvPr/>
        </p:nvSpPr>
        <p:spPr>
          <a:xfrm>
            <a:off x="7930521" y="1778627"/>
            <a:ext cx="131351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dirty="0">
                <a:solidFill>
                  <a:prstClr val="black"/>
                </a:solidFill>
              </a:rPr>
              <a:t>Emergency</a:t>
            </a:r>
            <a:endParaRPr lang="en-GB" dirty="0">
              <a:solidFill>
                <a:prstClr val="black"/>
              </a:solidFill>
            </a:endParaRPr>
          </a:p>
        </p:txBody>
      </p:sp>
      <p:grpSp>
        <p:nvGrpSpPr>
          <p:cNvPr id="32" name="Groupe 31"/>
          <p:cNvGrpSpPr/>
          <p:nvPr/>
        </p:nvGrpSpPr>
        <p:grpSpPr>
          <a:xfrm>
            <a:off x="9273241" y="2321448"/>
            <a:ext cx="1033545" cy="897703"/>
            <a:chOff x="6103818" y="517202"/>
            <a:chExt cx="1033545" cy="897703"/>
          </a:xfrm>
        </p:grpSpPr>
        <p:pic>
          <p:nvPicPr>
            <p:cNvPr id="33" name="Image 32"/>
            <p:cNvPicPr>
              <a:picLocks noChangeAspect="1"/>
            </p:cNvPicPr>
            <p:nvPr/>
          </p:nvPicPr>
          <p:blipFill>
            <a:blip r:embed="rId4"/>
            <a:stretch>
              <a:fillRect/>
            </a:stretch>
          </p:blipFill>
          <p:spPr>
            <a:xfrm>
              <a:off x="6202487" y="828089"/>
              <a:ext cx="535416" cy="586816"/>
            </a:xfrm>
            <a:prstGeom prst="rect">
              <a:avLst/>
            </a:prstGeom>
          </p:spPr>
        </p:pic>
        <p:pic>
          <p:nvPicPr>
            <p:cNvPr id="34" name="Imag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3818" y="517202"/>
              <a:ext cx="1033545" cy="132294"/>
            </a:xfrm>
            <a:prstGeom prst="rect">
              <a:avLst/>
            </a:prstGeom>
          </p:spPr>
        </p:pic>
      </p:grpSp>
      <p:pic>
        <p:nvPicPr>
          <p:cNvPr id="35" name="Image 34"/>
          <p:cNvPicPr>
            <a:picLocks noChangeAspect="1"/>
          </p:cNvPicPr>
          <p:nvPr/>
        </p:nvPicPr>
        <p:blipFill>
          <a:blip r:embed="rId4"/>
          <a:stretch>
            <a:fillRect/>
          </a:stretch>
        </p:blipFill>
        <p:spPr>
          <a:xfrm>
            <a:off x="9524309" y="2784734"/>
            <a:ext cx="535416" cy="586816"/>
          </a:xfrm>
          <a:prstGeom prst="rect">
            <a:avLst/>
          </a:prstGeom>
        </p:spPr>
      </p:pic>
      <p:pic>
        <p:nvPicPr>
          <p:cNvPr id="36" name="Image 35"/>
          <p:cNvPicPr>
            <a:picLocks noChangeAspect="1"/>
          </p:cNvPicPr>
          <p:nvPr/>
        </p:nvPicPr>
        <p:blipFill>
          <a:blip r:embed="rId4"/>
          <a:stretch>
            <a:fillRect/>
          </a:stretch>
        </p:blipFill>
        <p:spPr>
          <a:xfrm>
            <a:off x="9676709" y="2937134"/>
            <a:ext cx="535416" cy="586816"/>
          </a:xfrm>
          <a:prstGeom prst="rect">
            <a:avLst/>
          </a:prstGeom>
        </p:spPr>
      </p:pic>
      <p:pic>
        <p:nvPicPr>
          <p:cNvPr id="37" name="Image 36"/>
          <p:cNvPicPr>
            <a:picLocks noChangeAspect="1"/>
          </p:cNvPicPr>
          <p:nvPr/>
        </p:nvPicPr>
        <p:blipFill>
          <a:blip r:embed="rId4"/>
          <a:stretch>
            <a:fillRect/>
          </a:stretch>
        </p:blipFill>
        <p:spPr>
          <a:xfrm>
            <a:off x="9829109" y="3089534"/>
            <a:ext cx="535416" cy="586816"/>
          </a:xfrm>
          <a:prstGeom prst="rect">
            <a:avLst/>
          </a:prstGeom>
        </p:spPr>
      </p:pic>
      <p:grpSp>
        <p:nvGrpSpPr>
          <p:cNvPr id="38" name="Groupe 37"/>
          <p:cNvGrpSpPr/>
          <p:nvPr/>
        </p:nvGrpSpPr>
        <p:grpSpPr>
          <a:xfrm>
            <a:off x="7604111" y="2212246"/>
            <a:ext cx="939894" cy="1017721"/>
            <a:chOff x="3272066" y="3076482"/>
            <a:chExt cx="1401204" cy="1334354"/>
          </a:xfrm>
        </p:grpSpPr>
        <p:pic>
          <p:nvPicPr>
            <p:cNvPr id="39" name="Image 38"/>
            <p:cNvPicPr>
              <a:picLocks noChangeAspect="1"/>
            </p:cNvPicPr>
            <p:nvPr/>
          </p:nvPicPr>
          <p:blipFill rotWithShape="1">
            <a:blip r:embed="rId6"/>
            <a:srcRect t="21367" b="21361"/>
            <a:stretch/>
          </p:blipFill>
          <p:spPr>
            <a:xfrm>
              <a:off x="3272066" y="3608339"/>
              <a:ext cx="1401204" cy="802497"/>
            </a:xfrm>
            <a:prstGeom prst="rect">
              <a:avLst/>
            </a:prstGeom>
          </p:spPr>
        </p:pic>
        <p:pic>
          <p:nvPicPr>
            <p:cNvPr id="40" name="Image 39"/>
            <p:cNvPicPr>
              <a:picLocks noChangeAspect="1"/>
            </p:cNvPicPr>
            <p:nvPr/>
          </p:nvPicPr>
          <p:blipFill>
            <a:blip r:embed="rId7"/>
            <a:stretch>
              <a:fillRect/>
            </a:stretch>
          </p:blipFill>
          <p:spPr>
            <a:xfrm>
              <a:off x="3285383" y="3076482"/>
              <a:ext cx="1070593" cy="535297"/>
            </a:xfrm>
            <a:prstGeom prst="rect">
              <a:avLst/>
            </a:prstGeom>
          </p:spPr>
        </p:pic>
      </p:grpSp>
      <p:pic>
        <p:nvPicPr>
          <p:cNvPr id="41" name="Image 40"/>
          <p:cNvPicPr>
            <a:picLocks noChangeAspect="1"/>
          </p:cNvPicPr>
          <p:nvPr/>
        </p:nvPicPr>
        <p:blipFill rotWithShape="1">
          <a:blip r:embed="rId6"/>
          <a:srcRect t="21367" b="21361"/>
          <a:stretch/>
        </p:blipFill>
        <p:spPr>
          <a:xfrm>
            <a:off x="7756511" y="2770296"/>
            <a:ext cx="939894" cy="612070"/>
          </a:xfrm>
          <a:prstGeom prst="rect">
            <a:avLst/>
          </a:prstGeom>
        </p:spPr>
      </p:pic>
      <p:pic>
        <p:nvPicPr>
          <p:cNvPr id="42" name="Image 41"/>
          <p:cNvPicPr>
            <a:picLocks noChangeAspect="1"/>
          </p:cNvPicPr>
          <p:nvPr/>
        </p:nvPicPr>
        <p:blipFill rotWithShape="1">
          <a:blip r:embed="rId6"/>
          <a:srcRect t="21367" b="21361"/>
          <a:stretch/>
        </p:blipFill>
        <p:spPr>
          <a:xfrm>
            <a:off x="7908911" y="2922696"/>
            <a:ext cx="939894" cy="612070"/>
          </a:xfrm>
          <a:prstGeom prst="rect">
            <a:avLst/>
          </a:prstGeom>
        </p:spPr>
      </p:pic>
      <p:pic>
        <p:nvPicPr>
          <p:cNvPr id="43" name="Image 42"/>
          <p:cNvPicPr>
            <a:picLocks noChangeAspect="1"/>
          </p:cNvPicPr>
          <p:nvPr/>
        </p:nvPicPr>
        <p:blipFill rotWithShape="1">
          <a:blip r:embed="rId6"/>
          <a:srcRect t="21367" b="21361"/>
          <a:stretch/>
        </p:blipFill>
        <p:spPr>
          <a:xfrm>
            <a:off x="8061311" y="3075096"/>
            <a:ext cx="939894" cy="612070"/>
          </a:xfrm>
          <a:prstGeom prst="rect">
            <a:avLst/>
          </a:prstGeom>
        </p:spPr>
      </p:pic>
      <p:grpSp>
        <p:nvGrpSpPr>
          <p:cNvPr id="44" name="Groupe 43"/>
          <p:cNvGrpSpPr/>
          <p:nvPr/>
        </p:nvGrpSpPr>
        <p:grpSpPr>
          <a:xfrm>
            <a:off x="4450439" y="2286303"/>
            <a:ext cx="815786" cy="624639"/>
            <a:chOff x="2820110" y="2856555"/>
            <a:chExt cx="1316222" cy="871248"/>
          </a:xfrm>
        </p:grpSpPr>
        <p:pic>
          <p:nvPicPr>
            <p:cNvPr id="45" name="Image 44"/>
            <p:cNvPicPr>
              <a:picLocks noChangeAspect="1"/>
            </p:cNvPicPr>
            <p:nvPr/>
          </p:nvPicPr>
          <p:blipFill>
            <a:blip r:embed="rId8"/>
            <a:stretch>
              <a:fillRect/>
            </a:stretch>
          </p:blipFill>
          <p:spPr>
            <a:xfrm>
              <a:off x="2899916" y="3159867"/>
              <a:ext cx="782027" cy="567936"/>
            </a:xfrm>
            <a:prstGeom prst="rect">
              <a:avLst/>
            </a:prstGeom>
          </p:spPr>
        </p:pic>
        <p:pic>
          <p:nvPicPr>
            <p:cNvPr id="46" name="Image 45"/>
            <p:cNvPicPr>
              <a:picLocks noChangeAspect="1"/>
            </p:cNvPicPr>
            <p:nvPr/>
          </p:nvPicPr>
          <p:blipFill>
            <a:blip r:embed="rId9"/>
            <a:stretch>
              <a:fillRect/>
            </a:stretch>
          </p:blipFill>
          <p:spPr>
            <a:xfrm>
              <a:off x="2820110" y="2856555"/>
              <a:ext cx="1316222" cy="280794"/>
            </a:xfrm>
            <a:prstGeom prst="rect">
              <a:avLst/>
            </a:prstGeom>
          </p:spPr>
        </p:pic>
      </p:grpSp>
      <p:pic>
        <p:nvPicPr>
          <p:cNvPr id="47" name="Image 46"/>
          <p:cNvPicPr>
            <a:picLocks noChangeAspect="1"/>
          </p:cNvPicPr>
          <p:nvPr/>
        </p:nvPicPr>
        <p:blipFill>
          <a:blip r:embed="rId8"/>
          <a:stretch>
            <a:fillRect/>
          </a:stretch>
        </p:blipFill>
        <p:spPr>
          <a:xfrm>
            <a:off x="4652303" y="2656161"/>
            <a:ext cx="484695" cy="407180"/>
          </a:xfrm>
          <a:prstGeom prst="rect">
            <a:avLst/>
          </a:prstGeom>
        </p:spPr>
      </p:pic>
      <p:pic>
        <p:nvPicPr>
          <p:cNvPr id="48" name="Image 47"/>
          <p:cNvPicPr>
            <a:picLocks noChangeAspect="1"/>
          </p:cNvPicPr>
          <p:nvPr/>
        </p:nvPicPr>
        <p:blipFill>
          <a:blip r:embed="rId8"/>
          <a:stretch>
            <a:fillRect/>
          </a:stretch>
        </p:blipFill>
        <p:spPr>
          <a:xfrm>
            <a:off x="4804703" y="2808561"/>
            <a:ext cx="484695" cy="407180"/>
          </a:xfrm>
          <a:prstGeom prst="rect">
            <a:avLst/>
          </a:prstGeom>
        </p:spPr>
      </p:pic>
      <p:grpSp>
        <p:nvGrpSpPr>
          <p:cNvPr id="49" name="Groupe 48"/>
          <p:cNvGrpSpPr/>
          <p:nvPr/>
        </p:nvGrpSpPr>
        <p:grpSpPr>
          <a:xfrm>
            <a:off x="5907206" y="2269267"/>
            <a:ext cx="916170" cy="733496"/>
            <a:chOff x="4276877" y="2839520"/>
            <a:chExt cx="916170" cy="733496"/>
          </a:xfrm>
        </p:grpSpPr>
        <p:pic>
          <p:nvPicPr>
            <p:cNvPr id="50" name="Image 49"/>
            <p:cNvPicPr>
              <a:picLocks noChangeAspect="1"/>
            </p:cNvPicPr>
            <p:nvPr/>
          </p:nvPicPr>
          <p:blipFill rotWithShape="1">
            <a:blip r:embed="rId10"/>
            <a:srcRect b="20130"/>
            <a:stretch/>
          </p:blipFill>
          <p:spPr>
            <a:xfrm>
              <a:off x="4300049" y="3107051"/>
              <a:ext cx="892998" cy="465965"/>
            </a:xfrm>
            <a:prstGeom prst="rect">
              <a:avLst/>
            </a:prstGeom>
          </p:spPr>
        </p:pic>
        <p:pic>
          <p:nvPicPr>
            <p:cNvPr id="51" name="Image 50"/>
            <p:cNvPicPr>
              <a:picLocks noChangeAspect="1"/>
            </p:cNvPicPr>
            <p:nvPr/>
          </p:nvPicPr>
          <p:blipFill rotWithShape="1">
            <a:blip r:embed="rId11"/>
            <a:srcRect t="29840" b="29840"/>
            <a:stretch/>
          </p:blipFill>
          <p:spPr>
            <a:xfrm>
              <a:off x="4276877" y="2839520"/>
              <a:ext cx="647003" cy="260868"/>
            </a:xfrm>
            <a:prstGeom prst="rect">
              <a:avLst/>
            </a:prstGeom>
          </p:spPr>
        </p:pic>
      </p:grpSp>
      <p:pic>
        <p:nvPicPr>
          <p:cNvPr id="52" name="Image 51"/>
          <p:cNvPicPr>
            <a:picLocks noChangeAspect="1"/>
          </p:cNvPicPr>
          <p:nvPr/>
        </p:nvPicPr>
        <p:blipFill rotWithShape="1">
          <a:blip r:embed="rId10"/>
          <a:srcRect b="20130"/>
          <a:stretch/>
        </p:blipFill>
        <p:spPr>
          <a:xfrm>
            <a:off x="6082778" y="2689199"/>
            <a:ext cx="892998" cy="465965"/>
          </a:xfrm>
          <a:prstGeom prst="rect">
            <a:avLst/>
          </a:prstGeom>
        </p:spPr>
      </p:pic>
      <p:grpSp>
        <p:nvGrpSpPr>
          <p:cNvPr id="53" name="Groupe 52"/>
          <p:cNvGrpSpPr/>
          <p:nvPr/>
        </p:nvGrpSpPr>
        <p:grpSpPr>
          <a:xfrm>
            <a:off x="1846670" y="2158358"/>
            <a:ext cx="718128" cy="1240578"/>
            <a:chOff x="212945" y="2633787"/>
            <a:chExt cx="718128" cy="1240578"/>
          </a:xfrm>
        </p:grpSpPr>
        <p:pic>
          <p:nvPicPr>
            <p:cNvPr id="54" name="Image 53"/>
            <p:cNvPicPr>
              <a:picLocks noChangeAspect="1"/>
            </p:cNvPicPr>
            <p:nvPr/>
          </p:nvPicPr>
          <p:blipFill rotWithShape="1">
            <a:blip r:embed="rId12"/>
            <a:srcRect l="30745" r="25381"/>
            <a:stretch/>
          </p:blipFill>
          <p:spPr>
            <a:xfrm>
              <a:off x="390886" y="3044100"/>
              <a:ext cx="364274" cy="830265"/>
            </a:xfrm>
            <a:prstGeom prst="rect">
              <a:avLst/>
            </a:prstGeom>
          </p:spPr>
        </p:pic>
        <p:pic>
          <p:nvPicPr>
            <p:cNvPr id="55" name="Image 54"/>
            <p:cNvPicPr>
              <a:picLocks noChangeAspect="1"/>
            </p:cNvPicPr>
            <p:nvPr/>
          </p:nvPicPr>
          <p:blipFill>
            <a:blip r:embed="rId7"/>
            <a:stretch>
              <a:fillRect/>
            </a:stretch>
          </p:blipFill>
          <p:spPr>
            <a:xfrm>
              <a:off x="212945" y="2633787"/>
              <a:ext cx="718128" cy="408275"/>
            </a:xfrm>
            <a:prstGeom prst="rect">
              <a:avLst/>
            </a:prstGeom>
          </p:spPr>
        </p:pic>
      </p:grpSp>
      <p:pic>
        <p:nvPicPr>
          <p:cNvPr id="56" name="Image 55"/>
          <p:cNvPicPr>
            <a:picLocks noChangeAspect="1"/>
          </p:cNvPicPr>
          <p:nvPr/>
        </p:nvPicPr>
        <p:blipFill rotWithShape="1">
          <a:blip r:embed="rId12"/>
          <a:srcRect l="30745" r="25381"/>
          <a:stretch/>
        </p:blipFill>
        <p:spPr>
          <a:xfrm>
            <a:off x="2177011" y="2721072"/>
            <a:ext cx="364274" cy="830265"/>
          </a:xfrm>
          <a:prstGeom prst="rect">
            <a:avLst/>
          </a:prstGeom>
        </p:spPr>
      </p:pic>
      <p:pic>
        <p:nvPicPr>
          <p:cNvPr id="57" name="Image 56"/>
          <p:cNvPicPr>
            <a:picLocks noChangeAspect="1"/>
          </p:cNvPicPr>
          <p:nvPr/>
        </p:nvPicPr>
        <p:blipFill rotWithShape="1">
          <a:blip r:embed="rId12"/>
          <a:srcRect l="30745" r="25381"/>
          <a:stretch/>
        </p:blipFill>
        <p:spPr>
          <a:xfrm>
            <a:off x="2329411" y="2873472"/>
            <a:ext cx="364274" cy="830265"/>
          </a:xfrm>
          <a:prstGeom prst="rect">
            <a:avLst/>
          </a:prstGeom>
        </p:spPr>
      </p:pic>
      <p:pic>
        <p:nvPicPr>
          <p:cNvPr id="58" name="Image 57"/>
          <p:cNvPicPr>
            <a:picLocks noChangeAspect="1"/>
          </p:cNvPicPr>
          <p:nvPr/>
        </p:nvPicPr>
        <p:blipFill rotWithShape="1">
          <a:blip r:embed="rId12"/>
          <a:srcRect l="30745" r="25381"/>
          <a:stretch/>
        </p:blipFill>
        <p:spPr>
          <a:xfrm>
            <a:off x="2481811" y="3025872"/>
            <a:ext cx="364274" cy="830265"/>
          </a:xfrm>
          <a:prstGeom prst="rect">
            <a:avLst/>
          </a:prstGeom>
        </p:spPr>
      </p:pic>
      <p:pic>
        <p:nvPicPr>
          <p:cNvPr id="59" name="Image 58"/>
          <p:cNvPicPr>
            <a:picLocks noChangeAspect="1"/>
          </p:cNvPicPr>
          <p:nvPr/>
        </p:nvPicPr>
        <p:blipFill>
          <a:blip r:embed="rId13"/>
          <a:stretch>
            <a:fillRect/>
          </a:stretch>
        </p:blipFill>
        <p:spPr>
          <a:xfrm>
            <a:off x="2024612" y="4166795"/>
            <a:ext cx="702535" cy="394736"/>
          </a:xfrm>
          <a:prstGeom prst="rect">
            <a:avLst/>
          </a:prstGeom>
        </p:spPr>
      </p:pic>
      <p:pic>
        <p:nvPicPr>
          <p:cNvPr id="60" name="Image 59"/>
          <p:cNvPicPr>
            <a:picLocks noChangeAspect="1"/>
          </p:cNvPicPr>
          <p:nvPr/>
        </p:nvPicPr>
        <p:blipFill>
          <a:blip r:embed="rId13"/>
          <a:stretch>
            <a:fillRect/>
          </a:stretch>
        </p:blipFill>
        <p:spPr>
          <a:xfrm>
            <a:off x="2177012" y="4319195"/>
            <a:ext cx="702535" cy="394736"/>
          </a:xfrm>
          <a:prstGeom prst="rect">
            <a:avLst/>
          </a:prstGeom>
        </p:spPr>
      </p:pic>
      <p:pic>
        <p:nvPicPr>
          <p:cNvPr id="61" name="Image 60"/>
          <p:cNvPicPr>
            <a:picLocks noChangeAspect="1"/>
          </p:cNvPicPr>
          <p:nvPr/>
        </p:nvPicPr>
        <p:blipFill>
          <a:blip r:embed="rId13"/>
          <a:stretch>
            <a:fillRect/>
          </a:stretch>
        </p:blipFill>
        <p:spPr>
          <a:xfrm>
            <a:off x="2329412" y="4471595"/>
            <a:ext cx="702535" cy="394736"/>
          </a:xfrm>
          <a:prstGeom prst="rect">
            <a:avLst/>
          </a:prstGeom>
        </p:spPr>
      </p:pic>
      <p:pic>
        <p:nvPicPr>
          <p:cNvPr id="62" name="Image 61"/>
          <p:cNvPicPr>
            <a:picLocks noChangeAspect="1"/>
          </p:cNvPicPr>
          <p:nvPr/>
        </p:nvPicPr>
        <p:blipFill>
          <a:blip r:embed="rId13"/>
          <a:stretch>
            <a:fillRect/>
          </a:stretch>
        </p:blipFill>
        <p:spPr>
          <a:xfrm>
            <a:off x="2481812" y="4623995"/>
            <a:ext cx="702535" cy="394736"/>
          </a:xfrm>
          <a:prstGeom prst="rect">
            <a:avLst/>
          </a:prstGeom>
        </p:spPr>
      </p:pic>
      <p:grpSp>
        <p:nvGrpSpPr>
          <p:cNvPr id="63" name="Groupe 62"/>
          <p:cNvGrpSpPr/>
          <p:nvPr/>
        </p:nvGrpSpPr>
        <p:grpSpPr>
          <a:xfrm>
            <a:off x="3522217" y="2496477"/>
            <a:ext cx="670711" cy="1535404"/>
            <a:chOff x="1624066" y="3233416"/>
            <a:chExt cx="670711" cy="1535404"/>
          </a:xfrm>
        </p:grpSpPr>
        <p:pic>
          <p:nvPicPr>
            <p:cNvPr id="64" name="Image 63"/>
            <p:cNvPicPr>
              <a:picLocks noChangeAspect="1"/>
            </p:cNvPicPr>
            <p:nvPr/>
          </p:nvPicPr>
          <p:blipFill rotWithShape="1">
            <a:blip r:embed="rId14"/>
            <a:srcRect l="10791" t="3033" r="14440"/>
            <a:stretch/>
          </p:blipFill>
          <p:spPr>
            <a:xfrm>
              <a:off x="1624066" y="3616692"/>
              <a:ext cx="583694" cy="1152128"/>
            </a:xfrm>
            <a:prstGeom prst="rect">
              <a:avLst/>
            </a:prstGeom>
          </p:spPr>
        </p:pic>
        <p:pic>
          <p:nvPicPr>
            <p:cNvPr id="65" name="Image 64"/>
            <p:cNvPicPr>
              <a:picLocks noChangeAspect="1"/>
            </p:cNvPicPr>
            <p:nvPr/>
          </p:nvPicPr>
          <p:blipFill>
            <a:blip r:embed="rId15"/>
            <a:stretch>
              <a:fillRect/>
            </a:stretch>
          </p:blipFill>
          <p:spPr>
            <a:xfrm>
              <a:off x="1654492" y="3233416"/>
              <a:ext cx="640285" cy="400178"/>
            </a:xfrm>
            <a:prstGeom prst="rect">
              <a:avLst/>
            </a:prstGeom>
          </p:spPr>
        </p:pic>
      </p:grpSp>
      <p:pic>
        <p:nvPicPr>
          <p:cNvPr id="66" name="Image 65"/>
          <p:cNvPicPr>
            <a:picLocks noChangeAspect="1"/>
          </p:cNvPicPr>
          <p:nvPr/>
        </p:nvPicPr>
        <p:blipFill rotWithShape="1">
          <a:blip r:embed="rId14"/>
          <a:srcRect l="10791" t="3033" r="14440"/>
          <a:stretch/>
        </p:blipFill>
        <p:spPr>
          <a:xfrm>
            <a:off x="3110803" y="3049055"/>
            <a:ext cx="583694" cy="1152128"/>
          </a:xfrm>
          <a:prstGeom prst="rect">
            <a:avLst/>
          </a:prstGeom>
        </p:spPr>
      </p:pic>
      <p:sp>
        <p:nvSpPr>
          <p:cNvPr id="67" name="Rectangle 66"/>
          <p:cNvSpPr/>
          <p:nvPr/>
        </p:nvSpPr>
        <p:spPr>
          <a:xfrm>
            <a:off x="4728796" y="5276931"/>
            <a:ext cx="208823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dirty="0">
                <a:solidFill>
                  <a:prstClr val="black"/>
                </a:solidFill>
              </a:rPr>
              <a:t>E P R</a:t>
            </a:r>
            <a:endParaRPr lang="en-GB" dirty="0">
              <a:solidFill>
                <a:prstClr val="black"/>
              </a:solidFill>
            </a:endParaRPr>
          </a:p>
        </p:txBody>
      </p:sp>
      <p:pic>
        <p:nvPicPr>
          <p:cNvPr id="68" name="Image 67"/>
          <p:cNvPicPr>
            <a:picLocks noChangeAspect="1"/>
          </p:cNvPicPr>
          <p:nvPr/>
        </p:nvPicPr>
        <p:blipFill rotWithShape="1">
          <a:blip r:embed="rId3"/>
          <a:srcRect l="37444" r="5843"/>
          <a:stretch/>
        </p:blipFill>
        <p:spPr>
          <a:xfrm>
            <a:off x="5642208" y="3393263"/>
            <a:ext cx="1064178" cy="1409700"/>
          </a:xfrm>
          <a:prstGeom prst="rect">
            <a:avLst/>
          </a:prstGeom>
        </p:spPr>
      </p:pic>
      <p:pic>
        <p:nvPicPr>
          <p:cNvPr id="69" name="Image 68"/>
          <p:cNvPicPr>
            <a:picLocks noChangeAspect="1"/>
          </p:cNvPicPr>
          <p:nvPr/>
        </p:nvPicPr>
        <p:blipFill rotWithShape="1">
          <a:blip r:embed="rId3"/>
          <a:srcRect t="62558" r="38352" b="11902"/>
          <a:stretch/>
        </p:blipFill>
        <p:spPr>
          <a:xfrm>
            <a:off x="4973553" y="4224336"/>
            <a:ext cx="1156769" cy="360040"/>
          </a:xfrm>
          <a:prstGeom prst="rect">
            <a:avLst/>
          </a:prstGeom>
        </p:spPr>
      </p:pic>
      <p:cxnSp>
        <p:nvCxnSpPr>
          <p:cNvPr id="70" name="Connecteur droit 69"/>
          <p:cNvCxnSpPr/>
          <p:nvPr/>
        </p:nvCxnSpPr>
        <p:spPr>
          <a:xfrm>
            <a:off x="3972437" y="3760745"/>
            <a:ext cx="1420638" cy="1516187"/>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Connecteur droit 70"/>
          <p:cNvCxnSpPr/>
          <p:nvPr/>
        </p:nvCxnSpPr>
        <p:spPr>
          <a:xfrm>
            <a:off x="3555677" y="3906101"/>
            <a:ext cx="1862558" cy="137083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Connecteur droit 71"/>
          <p:cNvCxnSpPr>
            <a:stCxn id="68" idx="2"/>
          </p:cNvCxnSpPr>
          <p:nvPr/>
        </p:nvCxnSpPr>
        <p:spPr>
          <a:xfrm flipH="1">
            <a:off x="6013603" y="4802963"/>
            <a:ext cx="160695" cy="473968"/>
          </a:xfrm>
          <a:prstGeom prst="line">
            <a:avLst/>
          </a:prstGeom>
        </p:spPr>
        <p:style>
          <a:lnRef idx="1">
            <a:schemeClr val="accent5"/>
          </a:lnRef>
          <a:fillRef idx="0">
            <a:schemeClr val="accent5"/>
          </a:fillRef>
          <a:effectRef idx="0">
            <a:schemeClr val="accent5"/>
          </a:effectRef>
          <a:fontRef idx="minor">
            <a:schemeClr val="tx1"/>
          </a:fontRef>
        </p:style>
      </p:cxnSp>
      <p:cxnSp>
        <p:nvCxnSpPr>
          <p:cNvPr id="73" name="Connecteur droit 72"/>
          <p:cNvCxnSpPr/>
          <p:nvPr/>
        </p:nvCxnSpPr>
        <p:spPr>
          <a:xfrm flipH="1">
            <a:off x="6246341" y="4562277"/>
            <a:ext cx="629961" cy="704623"/>
          </a:xfrm>
          <a:prstGeom prst="line">
            <a:avLst/>
          </a:prstGeom>
        </p:spPr>
        <p:style>
          <a:lnRef idx="1">
            <a:schemeClr val="accent5"/>
          </a:lnRef>
          <a:fillRef idx="0">
            <a:schemeClr val="accent5"/>
          </a:fillRef>
          <a:effectRef idx="0">
            <a:schemeClr val="accent5"/>
          </a:effectRef>
          <a:fontRef idx="minor">
            <a:schemeClr val="tx1"/>
          </a:fontRef>
        </p:style>
      </p:cxnSp>
      <p:pic>
        <p:nvPicPr>
          <p:cNvPr id="74" name="Picture 2" descr="https://encrypted-tbn0.gstatic.com/images?q=tbn:ANd9GcTucZaJ5OdNXZXze_WbsnPCX7F87CO8u5bDFf7nUNAnotQQd0pAdw"/>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32209" y="4598617"/>
            <a:ext cx="649300" cy="52591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s://encrypted-tbn0.gstatic.com/images?q=tbn:ANd9GcTucZaJ5OdNXZXze_WbsnPCX7F87CO8u5bDFf7nUNAnotQQd0pAdw"/>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79809" y="4446217"/>
            <a:ext cx="649300" cy="52591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s://encrypted-tbn0.gstatic.com/images?q=tbn:ANd9GcTucZaJ5OdNXZXze_WbsnPCX7F87CO8u5bDFf7nUNAnotQQd0pAdw"/>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27409" y="4293817"/>
            <a:ext cx="649300" cy="52591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s://encrypted-tbn0.gstatic.com/images?q=tbn:ANd9GcTucZaJ5OdNXZXze_WbsnPCX7F87CO8u5bDFf7nUNAnotQQd0pAdw"/>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75009" y="4141417"/>
            <a:ext cx="649300" cy="525914"/>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Groupe 77"/>
          <p:cNvGrpSpPr/>
          <p:nvPr/>
        </p:nvGrpSpPr>
        <p:grpSpPr>
          <a:xfrm>
            <a:off x="8722609" y="3760745"/>
            <a:ext cx="649300" cy="754187"/>
            <a:chOff x="8136911" y="2185605"/>
            <a:chExt cx="786321" cy="923013"/>
          </a:xfrm>
        </p:grpSpPr>
        <p:pic>
          <p:nvPicPr>
            <p:cNvPr id="79" name="Picture 2" descr="https://encrypted-tbn0.gstatic.com/images?q=tbn:ANd9GcTucZaJ5OdNXZXze_WbsnPCX7F87CO8u5bDFf7nUNAnotQQd0pAdw"/>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36911" y="2464977"/>
              <a:ext cx="786321" cy="643641"/>
            </a:xfrm>
            <a:prstGeom prst="rect">
              <a:avLst/>
            </a:prstGeom>
            <a:noFill/>
            <a:extLst>
              <a:ext uri="{909E8E84-426E-40DD-AFC4-6F175D3DCCD1}">
                <a14:hiddenFill xmlns:a14="http://schemas.microsoft.com/office/drawing/2010/main">
                  <a:solidFill>
                    <a:srgbClr val="FFFFFF"/>
                  </a:solidFill>
                </a14:hiddenFill>
              </a:ext>
            </a:extLst>
          </p:spPr>
        </p:pic>
        <p:pic>
          <p:nvPicPr>
            <p:cNvPr id="80" name="Image 79"/>
            <p:cNvPicPr>
              <a:picLocks noChangeAspect="1"/>
            </p:cNvPicPr>
            <p:nvPr/>
          </p:nvPicPr>
          <p:blipFill>
            <a:blip r:embed="rId17"/>
            <a:stretch>
              <a:fillRect/>
            </a:stretch>
          </p:blipFill>
          <p:spPr>
            <a:xfrm>
              <a:off x="8184782" y="2185605"/>
              <a:ext cx="738449" cy="215308"/>
            </a:xfrm>
            <a:prstGeom prst="rect">
              <a:avLst/>
            </a:prstGeom>
          </p:spPr>
        </p:pic>
      </p:grpSp>
      <p:cxnSp>
        <p:nvCxnSpPr>
          <p:cNvPr id="81" name="Connecteur droit 80"/>
          <p:cNvCxnSpPr>
            <a:stCxn id="67" idx="3"/>
          </p:cNvCxnSpPr>
          <p:nvPr/>
        </p:nvCxnSpPr>
        <p:spPr>
          <a:xfrm flipV="1">
            <a:off x="6817029" y="4499139"/>
            <a:ext cx="2249539" cy="957812"/>
          </a:xfrm>
          <a:prstGeom prst="line">
            <a:avLst/>
          </a:prstGeom>
        </p:spPr>
        <p:style>
          <a:lnRef idx="1">
            <a:schemeClr val="dk1"/>
          </a:lnRef>
          <a:fillRef idx="0">
            <a:schemeClr val="dk1"/>
          </a:fillRef>
          <a:effectRef idx="0">
            <a:schemeClr val="dk1"/>
          </a:effectRef>
          <a:fontRef idx="minor">
            <a:schemeClr val="tx1"/>
          </a:fontRef>
        </p:style>
      </p:cxnSp>
      <p:cxnSp>
        <p:nvCxnSpPr>
          <p:cNvPr id="82" name="Connecteur droit 81"/>
          <p:cNvCxnSpPr>
            <a:stCxn id="67" idx="3"/>
            <a:endCxn id="77" idx="2"/>
          </p:cNvCxnSpPr>
          <p:nvPr/>
        </p:nvCxnSpPr>
        <p:spPr>
          <a:xfrm flipV="1">
            <a:off x="6817029" y="4667331"/>
            <a:ext cx="2382631" cy="789620"/>
          </a:xfrm>
          <a:prstGeom prst="line">
            <a:avLst/>
          </a:prstGeom>
        </p:spPr>
        <p:style>
          <a:lnRef idx="1">
            <a:schemeClr val="dk1"/>
          </a:lnRef>
          <a:fillRef idx="0">
            <a:schemeClr val="dk1"/>
          </a:fillRef>
          <a:effectRef idx="0">
            <a:schemeClr val="dk1"/>
          </a:effectRef>
          <a:fontRef idx="minor">
            <a:schemeClr val="tx1"/>
          </a:fontRef>
        </p:style>
      </p:cxnSp>
      <p:cxnSp>
        <p:nvCxnSpPr>
          <p:cNvPr id="83" name="Connecteur droit 82"/>
          <p:cNvCxnSpPr>
            <a:stCxn id="67" idx="3"/>
          </p:cNvCxnSpPr>
          <p:nvPr/>
        </p:nvCxnSpPr>
        <p:spPr>
          <a:xfrm flipV="1">
            <a:off x="6817028" y="4833465"/>
            <a:ext cx="2520860" cy="623487"/>
          </a:xfrm>
          <a:prstGeom prst="line">
            <a:avLst/>
          </a:prstGeom>
        </p:spPr>
        <p:style>
          <a:lnRef idx="1">
            <a:schemeClr val="dk1"/>
          </a:lnRef>
          <a:fillRef idx="0">
            <a:schemeClr val="dk1"/>
          </a:fillRef>
          <a:effectRef idx="0">
            <a:schemeClr val="dk1"/>
          </a:effectRef>
          <a:fontRef idx="minor">
            <a:schemeClr val="tx1"/>
          </a:fontRef>
        </p:style>
      </p:cxnSp>
      <p:cxnSp>
        <p:nvCxnSpPr>
          <p:cNvPr id="84" name="Connecteur droit 83"/>
          <p:cNvCxnSpPr>
            <a:stCxn id="67" idx="3"/>
          </p:cNvCxnSpPr>
          <p:nvPr/>
        </p:nvCxnSpPr>
        <p:spPr>
          <a:xfrm flipV="1">
            <a:off x="6817029" y="5033355"/>
            <a:ext cx="2769677" cy="42359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617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latin typeface="+mn-lt"/>
              </a:rPr>
              <a:t>ENOVACOM Patient </a:t>
            </a:r>
            <a:r>
              <a:rPr lang="fr-FR" dirty="0" err="1">
                <a:latin typeface="+mn-lt"/>
              </a:rPr>
              <a:t>Connect</a:t>
            </a:r>
            <a:endParaRPr lang="fr-FR" dirty="0">
              <a:latin typeface="+mn-lt"/>
            </a:endParaRPr>
          </a:p>
        </p:txBody>
      </p:sp>
      <p:sp>
        <p:nvSpPr>
          <p:cNvPr id="8" name="Espace réservé du contenu 1"/>
          <p:cNvSpPr txBox="1">
            <a:spLocks/>
          </p:cNvSpPr>
          <p:nvPr/>
        </p:nvSpPr>
        <p:spPr>
          <a:xfrm>
            <a:off x="2795118" y="3278572"/>
            <a:ext cx="6601763" cy="19244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rgbClr val="F79646">
                  <a:lumMod val="75000"/>
                </a:srgbClr>
              </a:buClr>
              <a:buFontTx/>
              <a:buChar char="-"/>
            </a:pPr>
            <a:r>
              <a:rPr lang="fr-FR" sz="3200" dirty="0">
                <a:solidFill>
                  <a:prstClr val="black"/>
                </a:solidFill>
              </a:rPr>
              <a:t>Manufacturer </a:t>
            </a:r>
            <a:r>
              <a:rPr lang="fr-FR" sz="3200" dirty="0" err="1">
                <a:solidFill>
                  <a:prstClr val="black"/>
                </a:solidFill>
              </a:rPr>
              <a:t>independant</a:t>
            </a:r>
            <a:endParaRPr lang="fr-FR" sz="3200" dirty="0">
              <a:solidFill>
                <a:prstClr val="black"/>
              </a:solidFill>
            </a:endParaRPr>
          </a:p>
          <a:p>
            <a:pPr marL="857250" lvl="1" indent="-457200">
              <a:buClr>
                <a:srgbClr val="F79646">
                  <a:lumMod val="75000"/>
                </a:srgbClr>
              </a:buClr>
              <a:buFontTx/>
              <a:buChar char="-"/>
            </a:pPr>
            <a:r>
              <a:rPr lang="fr-FR" sz="3200" dirty="0">
                <a:solidFill>
                  <a:prstClr val="black"/>
                </a:solidFill>
              </a:rPr>
              <a:t>EPR software editor independant</a:t>
            </a:r>
          </a:p>
          <a:p>
            <a:pPr marL="857250" lvl="1" indent="-457200">
              <a:buClr>
                <a:srgbClr val="F79646">
                  <a:lumMod val="75000"/>
                </a:srgbClr>
              </a:buClr>
              <a:buFontTx/>
              <a:buChar char="-"/>
            </a:pPr>
            <a:r>
              <a:rPr lang="fr-FR" sz="3200" dirty="0">
                <a:solidFill>
                  <a:prstClr val="black"/>
                </a:solidFill>
              </a:rPr>
              <a:t>Usable </a:t>
            </a:r>
            <a:r>
              <a:rPr lang="fr-FR" sz="3200" dirty="0" err="1">
                <a:solidFill>
                  <a:prstClr val="black"/>
                </a:solidFill>
              </a:rPr>
              <a:t>across</a:t>
            </a:r>
            <a:r>
              <a:rPr lang="fr-FR" sz="3200" dirty="0">
                <a:solidFill>
                  <a:prstClr val="black"/>
                </a:solidFill>
              </a:rPr>
              <a:t> all </a:t>
            </a:r>
            <a:r>
              <a:rPr lang="fr-FR" sz="3200" dirty="0" err="1">
                <a:solidFill>
                  <a:prstClr val="black"/>
                </a:solidFill>
              </a:rPr>
              <a:t>units</a:t>
            </a:r>
            <a:r>
              <a:rPr lang="fr-FR" sz="3200" dirty="0">
                <a:solidFill>
                  <a:prstClr val="black"/>
                </a:solidFill>
              </a:rPr>
              <a:t> and </a:t>
            </a:r>
            <a:r>
              <a:rPr lang="fr-FR" sz="3200" dirty="0" err="1">
                <a:solidFill>
                  <a:prstClr val="black"/>
                </a:solidFill>
              </a:rPr>
              <a:t>wards</a:t>
            </a:r>
            <a:endParaRPr lang="fr-FR" dirty="0">
              <a:solidFill>
                <a:prstClr val="black">
                  <a:lumMod val="75000"/>
                  <a:lumOff val="25000"/>
                </a:prstClr>
              </a:solidFill>
            </a:endParaRPr>
          </a:p>
        </p:txBody>
      </p:sp>
      <p:sp>
        <p:nvSpPr>
          <p:cNvPr id="9" name="Rectangle 8"/>
          <p:cNvSpPr/>
          <p:nvPr/>
        </p:nvSpPr>
        <p:spPr>
          <a:xfrm>
            <a:off x="2531604" y="1471358"/>
            <a:ext cx="7128792" cy="1152128"/>
          </a:xfrm>
          <a:prstGeom prst="rect">
            <a:avLst/>
          </a:prstGeom>
          <a:solidFill>
            <a:schemeClr val="bg1">
              <a:lumMod val="95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ctr" defTabSz="457200"/>
            <a:r>
              <a:rPr lang="fr-FR" sz="3200" b="1" dirty="0" err="1">
                <a:solidFill>
                  <a:srgbClr val="F79646">
                    <a:lumMod val="75000"/>
                  </a:srgbClr>
                </a:solidFill>
                <a:sym typeface="Wingdings" panose="05000000000000000000" pitchFamily="2" charset="2"/>
              </a:rPr>
              <a:t>We</a:t>
            </a:r>
            <a:r>
              <a:rPr lang="fr-FR" sz="3200" b="1" dirty="0">
                <a:solidFill>
                  <a:srgbClr val="F79646">
                    <a:lumMod val="75000"/>
                  </a:srgbClr>
                </a:solidFill>
                <a:sym typeface="Wingdings" panose="05000000000000000000" pitchFamily="2" charset="2"/>
              </a:rPr>
              <a:t> </a:t>
            </a:r>
            <a:r>
              <a:rPr lang="fr-FR" sz="3200" b="1" dirty="0" err="1">
                <a:solidFill>
                  <a:srgbClr val="F79646">
                    <a:lumMod val="75000"/>
                  </a:srgbClr>
                </a:solidFill>
                <a:sym typeface="Wingdings" panose="05000000000000000000" pitchFamily="2" charset="2"/>
              </a:rPr>
              <a:t>offer</a:t>
            </a:r>
            <a:r>
              <a:rPr lang="fr-FR" sz="3200" b="1" dirty="0">
                <a:solidFill>
                  <a:srgbClr val="F79646">
                    <a:lumMod val="75000"/>
                  </a:srgbClr>
                </a:solidFill>
                <a:sym typeface="Wingdings" panose="05000000000000000000" pitchFamily="2" charset="2"/>
              </a:rPr>
              <a:t> a global 100% software-</a:t>
            </a:r>
            <a:r>
              <a:rPr lang="fr-FR" sz="3200" b="1" dirty="0" err="1">
                <a:solidFill>
                  <a:srgbClr val="F79646">
                    <a:lumMod val="75000"/>
                  </a:srgbClr>
                </a:solidFill>
                <a:sym typeface="Wingdings" panose="05000000000000000000" pitchFamily="2" charset="2"/>
              </a:rPr>
              <a:t>based</a:t>
            </a:r>
            <a:endParaRPr lang="fr-FR" sz="3200" b="1" dirty="0">
              <a:solidFill>
                <a:srgbClr val="F79646">
                  <a:lumMod val="75000"/>
                </a:srgbClr>
              </a:solidFill>
              <a:sym typeface="Wingdings" panose="05000000000000000000" pitchFamily="2" charset="2"/>
            </a:endParaRPr>
          </a:p>
          <a:p>
            <a:pPr marL="57150" algn="ctr" defTabSz="457200"/>
            <a:r>
              <a:rPr lang="fr-FR" sz="3200" b="1" dirty="0" err="1">
                <a:solidFill>
                  <a:srgbClr val="F79646">
                    <a:lumMod val="75000"/>
                  </a:srgbClr>
                </a:solidFill>
                <a:sym typeface="Wingdings" panose="05000000000000000000" pitchFamily="2" charset="2"/>
              </a:rPr>
              <a:t>Interoperability</a:t>
            </a:r>
            <a:r>
              <a:rPr lang="fr-FR" sz="3200" b="1" dirty="0">
                <a:solidFill>
                  <a:srgbClr val="F79646">
                    <a:lumMod val="75000"/>
                  </a:srgbClr>
                </a:solidFill>
                <a:sym typeface="Wingdings" panose="05000000000000000000" pitchFamily="2" charset="2"/>
              </a:rPr>
              <a:t> solution</a:t>
            </a:r>
          </a:p>
        </p:txBody>
      </p:sp>
    </p:spTree>
    <p:extLst>
      <p:ext uri="{BB962C8B-B14F-4D97-AF65-F5344CB8AC3E}">
        <p14:creationId xmlns:p14="http://schemas.microsoft.com/office/powerpoint/2010/main" val="410829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latin typeface="+mn-lt"/>
              </a:rPr>
              <a:t>The solution – </a:t>
            </a:r>
            <a:r>
              <a:rPr lang="fr-FR" dirty="0" err="1">
                <a:latin typeface="+mn-lt"/>
              </a:rPr>
              <a:t>schematics</a:t>
            </a:r>
            <a:endParaRPr lang="fr-FR" dirty="0">
              <a:latin typeface="+mn-lt"/>
            </a:endParaRPr>
          </a:p>
        </p:txBody>
      </p:sp>
      <p:pic>
        <p:nvPicPr>
          <p:cNvPr id="2" name="Picture 1"/>
          <p:cNvPicPr>
            <a:picLocks noChangeAspect="1"/>
          </p:cNvPicPr>
          <p:nvPr/>
        </p:nvPicPr>
        <p:blipFill>
          <a:blip r:embed="rId2"/>
          <a:stretch>
            <a:fillRect/>
          </a:stretch>
        </p:blipFill>
        <p:spPr>
          <a:xfrm>
            <a:off x="2211528" y="1162069"/>
            <a:ext cx="8047619" cy="4047619"/>
          </a:xfrm>
          <a:prstGeom prst="rect">
            <a:avLst/>
          </a:prstGeom>
        </p:spPr>
      </p:pic>
      <p:sp>
        <p:nvSpPr>
          <p:cNvPr id="5" name="TextBox 4"/>
          <p:cNvSpPr txBox="1"/>
          <p:nvPr/>
        </p:nvSpPr>
        <p:spPr>
          <a:xfrm>
            <a:off x="3910150" y="1295718"/>
            <a:ext cx="4955177" cy="707886"/>
          </a:xfrm>
          <a:prstGeom prst="rect">
            <a:avLst/>
          </a:prstGeom>
          <a:noFill/>
        </p:spPr>
        <p:txBody>
          <a:bodyPr wrap="square" rtlCol="0">
            <a:spAutoFit/>
          </a:bodyPr>
          <a:lstStyle/>
          <a:p>
            <a:pPr algn="ctr" defTabSz="457200"/>
            <a:r>
              <a:rPr lang="fr-CA" sz="2000" dirty="0">
                <a:solidFill>
                  <a:srgbClr val="F79646">
                    <a:lumMod val="50000"/>
                  </a:srgbClr>
                </a:solidFill>
              </a:rPr>
              <a:t>The first patient-</a:t>
            </a:r>
            <a:r>
              <a:rPr lang="fr-CA" sz="2000" dirty="0" err="1">
                <a:solidFill>
                  <a:srgbClr val="F79646">
                    <a:lumMod val="50000"/>
                  </a:srgbClr>
                </a:solidFill>
              </a:rPr>
              <a:t>centric</a:t>
            </a:r>
            <a:r>
              <a:rPr lang="fr-CA" sz="2000" dirty="0">
                <a:solidFill>
                  <a:srgbClr val="F79646">
                    <a:lumMod val="50000"/>
                  </a:srgbClr>
                </a:solidFill>
              </a:rPr>
              <a:t> </a:t>
            </a:r>
            <a:r>
              <a:rPr lang="fr-CA" sz="2000" dirty="0" err="1">
                <a:solidFill>
                  <a:srgbClr val="F79646">
                    <a:lumMod val="50000"/>
                  </a:srgbClr>
                </a:solidFill>
              </a:rPr>
              <a:t>biomedical</a:t>
            </a:r>
            <a:r>
              <a:rPr lang="fr-CA" sz="2000" dirty="0">
                <a:solidFill>
                  <a:srgbClr val="F79646">
                    <a:lumMod val="50000"/>
                  </a:srgbClr>
                </a:solidFill>
              </a:rPr>
              <a:t> </a:t>
            </a:r>
          </a:p>
          <a:p>
            <a:pPr algn="ctr" defTabSz="457200"/>
            <a:r>
              <a:rPr lang="fr-CA" sz="2000" dirty="0" err="1">
                <a:solidFill>
                  <a:srgbClr val="F79646">
                    <a:lumMod val="50000"/>
                  </a:srgbClr>
                </a:solidFill>
              </a:rPr>
              <a:t>Interoperability</a:t>
            </a:r>
            <a:r>
              <a:rPr lang="fr-CA" sz="2000" dirty="0">
                <a:solidFill>
                  <a:srgbClr val="F79646">
                    <a:lumMod val="50000"/>
                  </a:srgbClr>
                </a:solidFill>
              </a:rPr>
              <a:t> solution </a:t>
            </a:r>
          </a:p>
        </p:txBody>
      </p:sp>
      <p:sp>
        <p:nvSpPr>
          <p:cNvPr id="7" name="TextBox 6"/>
          <p:cNvSpPr txBox="1"/>
          <p:nvPr/>
        </p:nvSpPr>
        <p:spPr>
          <a:xfrm>
            <a:off x="4585062" y="2428725"/>
            <a:ext cx="2002972" cy="461665"/>
          </a:xfrm>
          <a:prstGeom prst="rect">
            <a:avLst/>
          </a:prstGeom>
          <a:noFill/>
        </p:spPr>
        <p:txBody>
          <a:bodyPr wrap="square" rtlCol="0">
            <a:spAutoFit/>
          </a:bodyPr>
          <a:lstStyle/>
          <a:p>
            <a:pPr defTabSz="457200"/>
            <a:r>
              <a:rPr lang="fr-CA" sz="1200" dirty="0">
                <a:solidFill>
                  <a:srgbClr val="8064A2">
                    <a:lumMod val="75000"/>
                  </a:srgbClr>
                </a:solidFill>
              </a:rPr>
              <a:t>Communication</a:t>
            </a:r>
          </a:p>
          <a:p>
            <a:pPr defTabSz="457200"/>
            <a:r>
              <a:rPr lang="fr-CA" sz="1200" dirty="0">
                <a:solidFill>
                  <a:srgbClr val="8064A2">
                    <a:lumMod val="75000"/>
                  </a:srgbClr>
                </a:solidFill>
              </a:rPr>
              <a:t>       </a:t>
            </a:r>
            <a:r>
              <a:rPr lang="fr-CA" sz="1200" dirty="0" err="1">
                <a:solidFill>
                  <a:srgbClr val="8064A2">
                    <a:lumMod val="75000"/>
                  </a:srgbClr>
                </a:solidFill>
              </a:rPr>
              <a:t>Libraries</a:t>
            </a:r>
            <a:endParaRPr lang="fr-CA" sz="1200" dirty="0">
              <a:solidFill>
                <a:srgbClr val="8064A2">
                  <a:lumMod val="75000"/>
                </a:srgbClr>
              </a:solidFill>
            </a:endParaRPr>
          </a:p>
        </p:txBody>
      </p:sp>
      <p:sp>
        <p:nvSpPr>
          <p:cNvPr id="8" name="TextBox 7"/>
          <p:cNvSpPr txBox="1"/>
          <p:nvPr/>
        </p:nvSpPr>
        <p:spPr>
          <a:xfrm>
            <a:off x="2629987" y="4552648"/>
            <a:ext cx="2333898" cy="276999"/>
          </a:xfrm>
          <a:prstGeom prst="rect">
            <a:avLst/>
          </a:prstGeom>
          <a:noFill/>
        </p:spPr>
        <p:txBody>
          <a:bodyPr wrap="square" rtlCol="0">
            <a:spAutoFit/>
          </a:bodyPr>
          <a:lstStyle/>
          <a:p>
            <a:pPr defTabSz="457200"/>
            <a:r>
              <a:rPr lang="fr-CA" sz="1200" dirty="0">
                <a:solidFill>
                  <a:srgbClr val="8064A2">
                    <a:lumMod val="75000"/>
                  </a:srgbClr>
                </a:solidFill>
              </a:rPr>
              <a:t>Monitors, </a:t>
            </a:r>
            <a:r>
              <a:rPr lang="fr-CA" sz="1200" dirty="0" err="1">
                <a:solidFill>
                  <a:srgbClr val="8064A2">
                    <a:lumMod val="75000"/>
                  </a:srgbClr>
                </a:solidFill>
              </a:rPr>
              <a:t>pumps</a:t>
            </a:r>
            <a:r>
              <a:rPr lang="fr-CA" sz="1200" dirty="0">
                <a:solidFill>
                  <a:srgbClr val="8064A2">
                    <a:lumMod val="75000"/>
                  </a:srgbClr>
                </a:solidFill>
              </a:rPr>
              <a:t>, </a:t>
            </a:r>
            <a:r>
              <a:rPr lang="fr-CA" sz="1200" dirty="0" err="1">
                <a:solidFill>
                  <a:srgbClr val="8064A2">
                    <a:lumMod val="75000"/>
                  </a:srgbClr>
                </a:solidFill>
              </a:rPr>
              <a:t>ventilators</a:t>
            </a:r>
            <a:r>
              <a:rPr lang="fr-CA" sz="1200" dirty="0">
                <a:solidFill>
                  <a:srgbClr val="8064A2">
                    <a:lumMod val="75000"/>
                  </a:srgbClr>
                </a:solidFill>
              </a:rPr>
              <a:t>…</a:t>
            </a:r>
          </a:p>
        </p:txBody>
      </p:sp>
      <p:sp>
        <p:nvSpPr>
          <p:cNvPr id="9" name="TextBox 8"/>
          <p:cNvSpPr txBox="1"/>
          <p:nvPr/>
        </p:nvSpPr>
        <p:spPr>
          <a:xfrm>
            <a:off x="7916092" y="4380411"/>
            <a:ext cx="2343054" cy="261610"/>
          </a:xfrm>
          <a:prstGeom prst="rect">
            <a:avLst/>
          </a:prstGeom>
          <a:noFill/>
        </p:spPr>
        <p:txBody>
          <a:bodyPr wrap="square" rtlCol="0">
            <a:spAutoFit/>
          </a:bodyPr>
          <a:lstStyle/>
          <a:p>
            <a:pPr defTabSz="457200"/>
            <a:r>
              <a:rPr lang="fr-CA" sz="1100" dirty="0">
                <a:solidFill>
                  <a:srgbClr val="F79646">
                    <a:lumMod val="50000"/>
                  </a:srgbClr>
                </a:solidFill>
              </a:rPr>
              <a:t>EMR, ER Software, OR Software, </a:t>
            </a:r>
            <a:r>
              <a:rPr lang="fr-CA" sz="1100" dirty="0" err="1">
                <a:solidFill>
                  <a:srgbClr val="F79646">
                    <a:lumMod val="50000"/>
                  </a:srgbClr>
                </a:solidFill>
              </a:rPr>
              <a:t>etc</a:t>
            </a:r>
            <a:r>
              <a:rPr lang="fr-CA" sz="1100" dirty="0">
                <a:solidFill>
                  <a:srgbClr val="F79646">
                    <a:lumMod val="50000"/>
                  </a:srgbClr>
                </a:solidFill>
              </a:rPr>
              <a:t> </a:t>
            </a:r>
          </a:p>
        </p:txBody>
      </p:sp>
      <p:sp>
        <p:nvSpPr>
          <p:cNvPr id="10" name="TextBox 9"/>
          <p:cNvSpPr txBox="1"/>
          <p:nvPr/>
        </p:nvSpPr>
        <p:spPr>
          <a:xfrm>
            <a:off x="5677988" y="3675017"/>
            <a:ext cx="1114697" cy="815608"/>
          </a:xfrm>
          <a:prstGeom prst="rect">
            <a:avLst/>
          </a:prstGeom>
          <a:noFill/>
        </p:spPr>
        <p:txBody>
          <a:bodyPr wrap="square" rtlCol="0">
            <a:spAutoFit/>
          </a:bodyPr>
          <a:lstStyle/>
          <a:p>
            <a:pPr algn="ctr" defTabSz="457200"/>
            <a:r>
              <a:rPr lang="fr-CA" sz="1200" dirty="0" err="1">
                <a:solidFill>
                  <a:srgbClr val="8064A2">
                    <a:lumMod val="50000"/>
                  </a:srgbClr>
                </a:solidFill>
              </a:rPr>
              <a:t>Authentication</a:t>
            </a:r>
            <a:endParaRPr lang="fr-CA" sz="1200" dirty="0">
              <a:solidFill>
                <a:srgbClr val="8064A2">
                  <a:lumMod val="50000"/>
                </a:srgbClr>
              </a:solidFill>
            </a:endParaRPr>
          </a:p>
          <a:p>
            <a:pPr algn="ctr" defTabSz="457200"/>
            <a:r>
              <a:rPr lang="fr-CA" sz="1200" dirty="0">
                <a:solidFill>
                  <a:srgbClr val="8064A2">
                    <a:lumMod val="50000"/>
                  </a:srgbClr>
                </a:solidFill>
              </a:rPr>
              <a:t>Identification</a:t>
            </a:r>
          </a:p>
          <a:p>
            <a:pPr algn="ctr" defTabSz="457200"/>
            <a:r>
              <a:rPr lang="fr-CA" sz="1200" dirty="0">
                <a:solidFill>
                  <a:srgbClr val="8064A2">
                    <a:lumMod val="50000"/>
                  </a:srgbClr>
                </a:solidFill>
              </a:rPr>
              <a:t>Association</a:t>
            </a:r>
          </a:p>
          <a:p>
            <a:pPr algn="ctr" defTabSz="457200"/>
            <a:endParaRPr lang="fr-CA" sz="1100" dirty="0">
              <a:solidFill>
                <a:prstClr val="black"/>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548" y="4394217"/>
            <a:ext cx="1799858" cy="106355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6548" y="4303443"/>
            <a:ext cx="1641942" cy="1161300"/>
          </a:xfrm>
          <a:prstGeom prst="rect">
            <a:avLst/>
          </a:prstGeom>
        </p:spPr>
      </p:pic>
      <p:sp>
        <p:nvSpPr>
          <p:cNvPr id="4" name="Oval 3"/>
          <p:cNvSpPr/>
          <p:nvPr/>
        </p:nvSpPr>
        <p:spPr>
          <a:xfrm>
            <a:off x="8795208" y="3016577"/>
            <a:ext cx="320511" cy="329938"/>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8677372" y="2996227"/>
            <a:ext cx="556182" cy="369332"/>
          </a:xfrm>
          <a:prstGeom prst="rect">
            <a:avLst/>
          </a:prstGeom>
          <a:noFill/>
        </p:spPr>
        <p:txBody>
          <a:bodyPr wrap="square" rtlCol="0">
            <a:spAutoFit/>
          </a:bodyPr>
          <a:lstStyle/>
          <a:p>
            <a:r>
              <a:rPr lang="en-GB" dirty="0"/>
              <a:t> HIS</a:t>
            </a:r>
          </a:p>
        </p:txBody>
      </p:sp>
    </p:spTree>
    <p:extLst>
      <p:ext uri="{BB962C8B-B14F-4D97-AF65-F5344CB8AC3E}">
        <p14:creationId xmlns:p14="http://schemas.microsoft.com/office/powerpoint/2010/main" val="393570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latin typeface="+mn-lt"/>
              </a:rPr>
              <a:t>The Workflow</a:t>
            </a:r>
          </a:p>
        </p:txBody>
      </p:sp>
      <p:sp>
        <p:nvSpPr>
          <p:cNvPr id="5" name="ZoneTexte 4"/>
          <p:cNvSpPr txBox="1"/>
          <p:nvPr/>
        </p:nvSpPr>
        <p:spPr>
          <a:xfrm>
            <a:off x="2279576" y="5550009"/>
            <a:ext cx="7560840" cy="461665"/>
          </a:xfrm>
          <a:prstGeom prst="rect">
            <a:avLst/>
          </a:prstGeom>
          <a:noFill/>
        </p:spPr>
        <p:txBody>
          <a:bodyPr wrap="square" rtlCol="0">
            <a:spAutoFit/>
          </a:bodyPr>
          <a:lstStyle/>
          <a:p>
            <a:pPr algn="ctr" defTabSz="457200"/>
            <a:r>
              <a:rPr lang="fr-FR" sz="2400" b="1" i="1" dirty="0" err="1">
                <a:solidFill>
                  <a:srgbClr val="676B6C"/>
                </a:solidFill>
              </a:rPr>
              <a:t>Integrate</a:t>
            </a:r>
            <a:r>
              <a:rPr lang="fr-FR" sz="2400" b="1" i="1" dirty="0">
                <a:solidFill>
                  <a:srgbClr val="676B6C"/>
                </a:solidFill>
              </a:rPr>
              <a:t> patient </a:t>
            </a:r>
            <a:r>
              <a:rPr lang="fr-FR" sz="2400" b="1" i="1" dirty="0" err="1">
                <a:solidFill>
                  <a:srgbClr val="676B6C"/>
                </a:solidFill>
              </a:rPr>
              <a:t>vitals</a:t>
            </a:r>
            <a:r>
              <a:rPr lang="fr-FR" sz="2400" b="1" i="1" dirty="0">
                <a:solidFill>
                  <a:srgbClr val="676B6C"/>
                </a:solidFill>
              </a:rPr>
              <a:t> </a:t>
            </a:r>
            <a:r>
              <a:rPr lang="fr-FR" sz="2400" b="1" i="1" dirty="0" err="1">
                <a:solidFill>
                  <a:srgbClr val="676B6C"/>
                </a:solidFill>
              </a:rPr>
              <a:t>securely</a:t>
            </a:r>
            <a:r>
              <a:rPr lang="fr-FR" sz="2400" b="1" i="1" dirty="0">
                <a:solidFill>
                  <a:srgbClr val="676B6C"/>
                </a:solidFill>
              </a:rPr>
              <a:t> in </a:t>
            </a:r>
            <a:r>
              <a:rPr lang="fr-FR" sz="2400" b="1" i="1" dirty="0" err="1">
                <a:solidFill>
                  <a:srgbClr val="676B6C"/>
                </a:solidFill>
              </a:rPr>
              <a:t>your</a:t>
            </a:r>
            <a:r>
              <a:rPr lang="fr-FR" sz="2400" b="1" i="1" dirty="0">
                <a:solidFill>
                  <a:srgbClr val="676B6C"/>
                </a:solidFill>
              </a:rPr>
              <a:t> EPR</a:t>
            </a:r>
          </a:p>
        </p:txBody>
      </p:sp>
      <p:grpSp>
        <p:nvGrpSpPr>
          <p:cNvPr id="10" name="Group 9"/>
          <p:cNvGrpSpPr/>
          <p:nvPr/>
        </p:nvGrpSpPr>
        <p:grpSpPr>
          <a:xfrm>
            <a:off x="3685552" y="1030761"/>
            <a:ext cx="7560840" cy="4438650"/>
            <a:chOff x="919162" y="1209675"/>
            <a:chExt cx="7305675" cy="4438650"/>
          </a:xfrm>
        </p:grpSpPr>
        <p:pic>
          <p:nvPicPr>
            <p:cNvPr id="2" name="Picture 1"/>
            <p:cNvPicPr>
              <a:picLocks noChangeAspect="1"/>
            </p:cNvPicPr>
            <p:nvPr/>
          </p:nvPicPr>
          <p:blipFill>
            <a:blip r:embed="rId2"/>
            <a:stretch>
              <a:fillRect/>
            </a:stretch>
          </p:blipFill>
          <p:spPr>
            <a:xfrm>
              <a:off x="919162" y="1209675"/>
              <a:ext cx="7305675" cy="4438650"/>
            </a:xfrm>
            <a:prstGeom prst="rect">
              <a:avLst/>
            </a:prstGeom>
          </p:spPr>
        </p:pic>
        <p:sp>
          <p:nvSpPr>
            <p:cNvPr id="4" name="TextBox 3"/>
            <p:cNvSpPr txBox="1"/>
            <p:nvPr/>
          </p:nvSpPr>
          <p:spPr>
            <a:xfrm>
              <a:off x="3378926" y="1715587"/>
              <a:ext cx="2159726" cy="461665"/>
            </a:xfrm>
            <a:prstGeom prst="rect">
              <a:avLst/>
            </a:prstGeom>
            <a:noFill/>
          </p:spPr>
          <p:txBody>
            <a:bodyPr wrap="square" rtlCol="0">
              <a:spAutoFit/>
            </a:bodyPr>
            <a:lstStyle/>
            <a:p>
              <a:pPr defTabSz="457200"/>
              <a:r>
                <a:rPr lang="fr-CA" sz="2400" dirty="0">
                  <a:solidFill>
                    <a:prstClr val="white"/>
                  </a:solidFill>
                </a:rPr>
                <a:t>AUTHENTICATE</a:t>
              </a:r>
            </a:p>
          </p:txBody>
        </p:sp>
        <p:sp>
          <p:nvSpPr>
            <p:cNvPr id="7" name="TextBox 6"/>
            <p:cNvSpPr txBox="1"/>
            <p:nvPr/>
          </p:nvSpPr>
          <p:spPr>
            <a:xfrm>
              <a:off x="3492136" y="2629287"/>
              <a:ext cx="2159726" cy="461665"/>
            </a:xfrm>
            <a:prstGeom prst="rect">
              <a:avLst/>
            </a:prstGeom>
            <a:noFill/>
          </p:spPr>
          <p:txBody>
            <a:bodyPr wrap="square" rtlCol="0">
              <a:spAutoFit/>
            </a:bodyPr>
            <a:lstStyle/>
            <a:p>
              <a:pPr defTabSz="457200"/>
              <a:r>
                <a:rPr lang="fr-CA" sz="2400" dirty="0">
                  <a:solidFill>
                    <a:prstClr val="white"/>
                  </a:solidFill>
                </a:rPr>
                <a:t>IDENTIFY</a:t>
              </a:r>
            </a:p>
          </p:txBody>
        </p:sp>
        <p:sp>
          <p:nvSpPr>
            <p:cNvPr id="8" name="TextBox 7"/>
            <p:cNvSpPr txBox="1"/>
            <p:nvPr/>
          </p:nvSpPr>
          <p:spPr>
            <a:xfrm>
              <a:off x="3378926" y="3564757"/>
              <a:ext cx="2159726" cy="461665"/>
            </a:xfrm>
            <a:prstGeom prst="rect">
              <a:avLst/>
            </a:prstGeom>
            <a:noFill/>
          </p:spPr>
          <p:txBody>
            <a:bodyPr wrap="square" rtlCol="0">
              <a:spAutoFit/>
            </a:bodyPr>
            <a:lstStyle/>
            <a:p>
              <a:pPr defTabSz="457200"/>
              <a:r>
                <a:rPr lang="fr-CA" sz="2400" dirty="0">
                  <a:solidFill>
                    <a:prstClr val="white"/>
                  </a:solidFill>
                </a:rPr>
                <a:t>ASSOCIATE</a:t>
              </a:r>
            </a:p>
          </p:txBody>
        </p:sp>
        <p:sp>
          <p:nvSpPr>
            <p:cNvPr id="9" name="TextBox 8"/>
            <p:cNvSpPr txBox="1"/>
            <p:nvPr/>
          </p:nvSpPr>
          <p:spPr>
            <a:xfrm>
              <a:off x="3378926" y="4533434"/>
              <a:ext cx="2159726" cy="461665"/>
            </a:xfrm>
            <a:prstGeom prst="rect">
              <a:avLst/>
            </a:prstGeom>
            <a:noFill/>
          </p:spPr>
          <p:txBody>
            <a:bodyPr wrap="square" rtlCol="0">
              <a:spAutoFit/>
            </a:bodyPr>
            <a:lstStyle/>
            <a:p>
              <a:pPr defTabSz="457200"/>
              <a:r>
                <a:rPr lang="fr-CA" sz="2400" dirty="0">
                  <a:solidFill>
                    <a:prstClr val="white"/>
                  </a:solidFill>
                </a:rPr>
                <a:t>INTEGRATE</a:t>
              </a:r>
            </a:p>
          </p:txBody>
        </p:sp>
      </p:grpSp>
    </p:spTree>
    <p:extLst>
      <p:ext uri="{BB962C8B-B14F-4D97-AF65-F5344CB8AC3E}">
        <p14:creationId xmlns:p14="http://schemas.microsoft.com/office/powerpoint/2010/main" val="154829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latin typeface="+mn-lt"/>
              </a:rPr>
              <a:t>The </a:t>
            </a:r>
            <a:r>
              <a:rPr lang="fr-FR" dirty="0" err="1">
                <a:latin typeface="+mn-lt"/>
              </a:rPr>
              <a:t>Repositories</a:t>
            </a:r>
            <a:endParaRPr lang="fr-FR" dirty="0">
              <a:latin typeface="+mn-lt"/>
            </a:endParaRPr>
          </a:p>
        </p:txBody>
      </p:sp>
      <p:grpSp>
        <p:nvGrpSpPr>
          <p:cNvPr id="5" name="Groupe 4"/>
          <p:cNvGrpSpPr/>
          <p:nvPr/>
        </p:nvGrpSpPr>
        <p:grpSpPr>
          <a:xfrm>
            <a:off x="2130624" y="1285106"/>
            <a:ext cx="7933038" cy="4555962"/>
            <a:chOff x="351653" y="1544581"/>
            <a:chExt cx="7814546" cy="4732651"/>
          </a:xfrm>
        </p:grpSpPr>
        <p:grpSp>
          <p:nvGrpSpPr>
            <p:cNvPr id="2" name="Groupe 1"/>
            <p:cNvGrpSpPr/>
            <p:nvPr/>
          </p:nvGrpSpPr>
          <p:grpSpPr>
            <a:xfrm>
              <a:off x="351653" y="1544581"/>
              <a:ext cx="7814546" cy="4732651"/>
              <a:chOff x="351653" y="1544581"/>
              <a:chExt cx="7814546" cy="4732651"/>
            </a:xfrm>
          </p:grpSpPr>
          <p:sp>
            <p:nvSpPr>
              <p:cNvPr id="12" name="Rectangle à coins arrondis 11"/>
              <p:cNvSpPr/>
              <p:nvPr/>
            </p:nvSpPr>
            <p:spPr>
              <a:xfrm>
                <a:off x="351653" y="1544581"/>
                <a:ext cx="7814546" cy="4732651"/>
              </a:xfrm>
              <a:prstGeom prst="roundRect">
                <a:avLst/>
              </a:prstGeom>
            </p:spPr>
            <p:style>
              <a:lnRef idx="1">
                <a:schemeClr val="accent6"/>
              </a:lnRef>
              <a:fillRef idx="2">
                <a:schemeClr val="accent6"/>
              </a:fillRef>
              <a:effectRef idx="1">
                <a:schemeClr val="accent6"/>
              </a:effectRef>
              <a:fontRef idx="minor">
                <a:schemeClr val="dk1"/>
              </a:fontRef>
            </p:style>
          </p:sp>
          <p:sp>
            <p:nvSpPr>
              <p:cNvPr id="14" name="Forme libre 13"/>
              <p:cNvSpPr/>
              <p:nvPr/>
            </p:nvSpPr>
            <p:spPr>
              <a:xfrm>
                <a:off x="762132" y="3557587"/>
                <a:ext cx="1604790" cy="2392362"/>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a:solidFill>
                <a:srgbClr val="F78D35"/>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05818" tIns="156464" rIns="205817" bIns="205817" numCol="1" spcCol="1270" anchor="t" anchorCtr="0">
                <a:noAutofit/>
              </a:bodyPr>
              <a:lstStyle/>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r>
                  <a:rPr lang="en-US" sz="3200" dirty="0">
                    <a:ln w="0"/>
                    <a:solidFill>
                      <a:prstClr val="black"/>
                    </a:solidFill>
                    <a:effectLst>
                      <a:outerShdw blurRad="38100" dist="19050" dir="2700000" algn="tl" rotWithShape="0">
                        <a:prstClr val="black">
                          <a:alpha val="40000"/>
                        </a:prstClr>
                      </a:outerShdw>
                    </a:effectLst>
                  </a:rPr>
                  <a:t>Users</a:t>
                </a:r>
              </a:p>
            </p:txBody>
          </p:sp>
          <p:sp>
            <p:nvSpPr>
              <p:cNvPr id="16" name="Forme libre 15"/>
              <p:cNvSpPr/>
              <p:nvPr/>
            </p:nvSpPr>
            <p:spPr>
              <a:xfrm>
                <a:off x="2527402" y="3557587"/>
                <a:ext cx="1604790" cy="2392362"/>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a:solidFill>
                <a:srgbClr val="F8A45E"/>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05818" tIns="156464" rIns="205817" bIns="205817" numCol="1" spcCol="1270" anchor="t" anchorCtr="0">
                <a:noAutofit/>
              </a:bodyPr>
              <a:lstStyle/>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r>
                  <a:rPr lang="en-US" sz="2800" dirty="0">
                    <a:ln w="0"/>
                    <a:solidFill>
                      <a:prstClr val="black"/>
                    </a:solidFill>
                    <a:effectLst>
                      <a:outerShdw blurRad="38100" dist="19050" dir="2700000" algn="tl" rotWithShape="0">
                        <a:prstClr val="black">
                          <a:alpha val="40000"/>
                        </a:prstClr>
                      </a:outerShdw>
                    </a:effectLst>
                  </a:rPr>
                  <a:t>Patients</a:t>
                </a:r>
                <a:endParaRPr lang="en-US" sz="3200" dirty="0">
                  <a:ln w="0"/>
                  <a:solidFill>
                    <a:prstClr val="black"/>
                  </a:solidFill>
                  <a:effectLst>
                    <a:outerShdw blurRad="38100" dist="19050" dir="2700000" algn="tl" rotWithShape="0">
                      <a:prstClr val="black">
                        <a:alpha val="40000"/>
                      </a:prstClr>
                    </a:outerShdw>
                  </a:effectLst>
                </a:endParaRPr>
              </a:p>
            </p:txBody>
          </p:sp>
          <p:sp>
            <p:nvSpPr>
              <p:cNvPr id="18" name="Forme libre 17"/>
              <p:cNvSpPr/>
              <p:nvPr/>
            </p:nvSpPr>
            <p:spPr>
              <a:xfrm>
                <a:off x="4292670" y="3557586"/>
                <a:ext cx="1604789" cy="2392363"/>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a:solidFill>
                <a:srgbClr val="FAB882"/>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05818" tIns="156464" rIns="205817" bIns="205817" numCol="1" spcCol="1270" anchor="t" anchorCtr="0">
                <a:noAutofit/>
              </a:bodyPr>
              <a:lstStyle/>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r>
                  <a:rPr lang="en-US" sz="2000" b="1" dirty="0">
                    <a:ln w="0"/>
                    <a:solidFill>
                      <a:prstClr val="black"/>
                    </a:solidFill>
                    <a:effectLst>
                      <a:outerShdw blurRad="38100" dist="19050" dir="2700000" algn="tl" rotWithShape="0">
                        <a:prstClr val="black">
                          <a:alpha val="40000"/>
                        </a:prstClr>
                      </a:outerShdw>
                    </a:effectLst>
                  </a:rPr>
                  <a:t>Structures</a:t>
                </a:r>
                <a:endParaRPr lang="en-US" sz="3200" b="1" dirty="0">
                  <a:ln w="0"/>
                  <a:solidFill>
                    <a:prstClr val="black"/>
                  </a:solidFill>
                  <a:effectLst>
                    <a:outerShdw blurRad="38100" dist="19050" dir="2700000" algn="tl" rotWithShape="0">
                      <a:prstClr val="black">
                        <a:alpha val="40000"/>
                      </a:prstClr>
                    </a:outerShdw>
                  </a:effectLst>
                </a:endParaRPr>
              </a:p>
            </p:txBody>
          </p:sp>
          <p:sp>
            <p:nvSpPr>
              <p:cNvPr id="19" name="Rectangle à coins arrondis 18"/>
              <p:cNvSpPr/>
              <p:nvPr/>
            </p:nvSpPr>
            <p:spPr>
              <a:xfrm>
                <a:off x="762133" y="1861185"/>
                <a:ext cx="6900596" cy="1435417"/>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20" name="Forme libre 19"/>
              <p:cNvSpPr/>
              <p:nvPr/>
            </p:nvSpPr>
            <p:spPr>
              <a:xfrm>
                <a:off x="6057939" y="3557587"/>
                <a:ext cx="1604790" cy="2392362"/>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a:solidFill>
                <a:srgbClr val="FBD6B7"/>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05818" tIns="156464" rIns="205817" bIns="205817" numCol="1" spcCol="1270" anchor="t" anchorCtr="0">
                <a:noAutofit/>
              </a:bodyPr>
              <a:lstStyle/>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endParaRPr lang="en-US" sz="2200" dirty="0">
                  <a:solidFill>
                    <a:prstClr val="white"/>
                  </a:solidFill>
                </a:endParaRPr>
              </a:p>
              <a:p>
                <a:pPr algn="ctr" defTabSz="977900">
                  <a:lnSpc>
                    <a:spcPct val="90000"/>
                  </a:lnSpc>
                  <a:spcBef>
                    <a:spcPct val="0"/>
                  </a:spcBef>
                  <a:spcAft>
                    <a:spcPct val="35000"/>
                  </a:spcAft>
                </a:pPr>
                <a:r>
                  <a:rPr lang="en-US" sz="2800" dirty="0">
                    <a:ln w="0"/>
                    <a:solidFill>
                      <a:prstClr val="black"/>
                    </a:solidFill>
                    <a:effectLst>
                      <a:outerShdw blurRad="38100" dist="19050" dir="2700000" algn="tl" rotWithShape="0">
                        <a:prstClr val="black">
                          <a:alpha val="40000"/>
                        </a:prstClr>
                      </a:outerShdw>
                    </a:effectLst>
                  </a:rPr>
                  <a:t>Devices</a:t>
                </a:r>
              </a:p>
            </p:txBody>
          </p:sp>
        </p:grpSp>
        <p:sp>
          <p:nvSpPr>
            <p:cNvPr id="21" name="Rectangle 20"/>
            <p:cNvSpPr/>
            <p:nvPr/>
          </p:nvSpPr>
          <p:spPr>
            <a:xfrm>
              <a:off x="2480811" y="2301663"/>
              <a:ext cx="5181917" cy="607454"/>
            </a:xfrm>
            <a:prstGeom prst="rect">
              <a:avLst/>
            </a:prstGeom>
          </p:spPr>
          <p:txBody>
            <a:bodyPr wrap="square">
              <a:spAutoFit/>
            </a:bodyPr>
            <a:lstStyle/>
            <a:p>
              <a:pPr defTabSz="457200"/>
              <a:r>
                <a:rPr lang="en-US" sz="3200" dirty="0">
                  <a:ln w="0"/>
                  <a:solidFill>
                    <a:prstClr val="black"/>
                  </a:solidFill>
                  <a:effectLst>
                    <a:outerShdw blurRad="38100" dist="19050" dir="2700000" algn="tl" rotWithShape="0">
                      <a:prstClr val="black">
                        <a:alpha val="40000"/>
                      </a:prstClr>
                    </a:outerShdw>
                  </a:effectLst>
                </a:rPr>
                <a:t>ENOVACOM Patient Connect</a:t>
              </a:r>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459" y="4582223"/>
            <a:ext cx="1548504" cy="10316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463" y="4651887"/>
            <a:ext cx="785088" cy="7850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586" y="4614727"/>
            <a:ext cx="822248" cy="8222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780" y="4651887"/>
            <a:ext cx="789549" cy="78508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1614" y="1666127"/>
            <a:ext cx="1740786" cy="1305590"/>
          </a:xfrm>
          <a:prstGeom prst="rect">
            <a:avLst/>
          </a:prstGeom>
        </p:spPr>
      </p:pic>
    </p:spTree>
    <p:extLst>
      <p:ext uri="{BB962C8B-B14F-4D97-AF65-F5344CB8AC3E}">
        <p14:creationId xmlns:p14="http://schemas.microsoft.com/office/powerpoint/2010/main" val="421758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latin typeface="+mn-lt"/>
              </a:rPr>
              <a:t>The solution – </a:t>
            </a:r>
            <a:r>
              <a:rPr lang="fr-FR" dirty="0" err="1">
                <a:latin typeface="+mn-lt"/>
              </a:rPr>
              <a:t>general</a:t>
            </a:r>
            <a:r>
              <a:rPr lang="fr-FR" dirty="0">
                <a:latin typeface="+mn-lt"/>
              </a:rPr>
              <a:t> </a:t>
            </a:r>
            <a:r>
              <a:rPr lang="fr-FR" dirty="0" err="1">
                <a:latin typeface="+mn-lt"/>
              </a:rPr>
              <a:t>schematics</a:t>
            </a:r>
            <a:endParaRPr lang="fr-FR" dirty="0">
              <a:latin typeface="+mn-lt"/>
            </a:endParaRPr>
          </a:p>
        </p:txBody>
      </p:sp>
      <p:grpSp>
        <p:nvGrpSpPr>
          <p:cNvPr id="68" name="Groupe 67"/>
          <p:cNvGrpSpPr/>
          <p:nvPr/>
        </p:nvGrpSpPr>
        <p:grpSpPr>
          <a:xfrm>
            <a:off x="1796422" y="1387181"/>
            <a:ext cx="8548051" cy="4666649"/>
            <a:chOff x="272421" y="1387180"/>
            <a:chExt cx="8548051" cy="4666649"/>
          </a:xfrm>
        </p:grpSpPr>
        <p:sp>
          <p:nvSpPr>
            <p:cNvPr id="6" name="Rectangle 5"/>
            <p:cNvSpPr/>
            <p:nvPr/>
          </p:nvSpPr>
          <p:spPr>
            <a:xfrm>
              <a:off x="272421" y="1387180"/>
              <a:ext cx="8548051" cy="4666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nvGrpSpPr>
            <p:cNvPr id="67" name="Groupe 66"/>
            <p:cNvGrpSpPr/>
            <p:nvPr/>
          </p:nvGrpSpPr>
          <p:grpSpPr>
            <a:xfrm>
              <a:off x="416437" y="1599474"/>
              <a:ext cx="7024106" cy="4044497"/>
              <a:chOff x="416437" y="1599474"/>
              <a:chExt cx="7024106" cy="4044497"/>
            </a:xfrm>
          </p:grpSpPr>
          <p:sp>
            <p:nvSpPr>
              <p:cNvPr id="8" name="Rectangle 7"/>
              <p:cNvSpPr/>
              <p:nvPr/>
            </p:nvSpPr>
            <p:spPr>
              <a:xfrm>
                <a:off x="416437" y="1599474"/>
                <a:ext cx="576064" cy="1361440"/>
              </a:xfrm>
              <a:prstGeom prst="rect">
                <a:avLst/>
              </a:prstGeom>
              <a:ln/>
            </p:spPr>
            <p:style>
              <a:lnRef idx="1">
                <a:schemeClr val="dk1"/>
              </a:lnRef>
              <a:fillRef idx="2">
                <a:schemeClr val="dk1"/>
              </a:fillRef>
              <a:effectRef idx="1">
                <a:schemeClr val="dk1"/>
              </a:effectRef>
              <a:fontRef idx="minor">
                <a:schemeClr val="dk1"/>
              </a:fontRef>
            </p:style>
            <p:txBody>
              <a:bodyPr vert="wordArtVert" rtlCol="0" anchor="ctr"/>
              <a:lstStyle/>
              <a:p>
                <a:pPr algn="ctr" defTabSz="457200"/>
                <a:r>
                  <a:rPr lang="fr-FR" sz="1050" b="1" dirty="0">
                    <a:solidFill>
                      <a:prstClr val="black"/>
                    </a:solidFill>
                  </a:rPr>
                  <a:t>E P R</a:t>
                </a:r>
              </a:p>
            </p:txBody>
          </p:sp>
          <p:sp>
            <p:nvSpPr>
              <p:cNvPr id="9" name="Rectangle 8"/>
              <p:cNvSpPr/>
              <p:nvPr/>
            </p:nvSpPr>
            <p:spPr>
              <a:xfrm>
                <a:off x="992501" y="2190055"/>
                <a:ext cx="1080120" cy="39974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457200"/>
                <a:r>
                  <a:rPr lang="fr-FR" sz="1200" b="1" dirty="0">
                    <a:solidFill>
                      <a:prstClr val="black"/>
                    </a:solidFill>
                  </a:rPr>
                  <a:t>Half </a:t>
                </a:r>
                <a:r>
                  <a:rPr lang="fr-FR" sz="1200" b="1" dirty="0" err="1">
                    <a:solidFill>
                      <a:prstClr val="black"/>
                    </a:solidFill>
                  </a:rPr>
                  <a:t>connector</a:t>
                </a:r>
                <a:endParaRPr lang="fr-FR" sz="1200" b="1" dirty="0">
                  <a:solidFill>
                    <a:prstClr val="black"/>
                  </a:solidFill>
                </a:endParaRPr>
              </a:p>
            </p:txBody>
          </p:sp>
          <p:sp>
            <p:nvSpPr>
              <p:cNvPr id="10" name="Rectangle 9"/>
              <p:cNvSpPr/>
              <p:nvPr/>
            </p:nvSpPr>
            <p:spPr>
              <a:xfrm>
                <a:off x="992501" y="3784146"/>
                <a:ext cx="1066729" cy="43204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457200"/>
                <a:r>
                  <a:rPr lang="fr-FR" sz="1200" b="1" dirty="0">
                    <a:solidFill>
                      <a:prstClr val="black"/>
                    </a:solidFill>
                  </a:rPr>
                  <a:t>Half </a:t>
                </a:r>
                <a:r>
                  <a:rPr lang="fr-FR" sz="1200" b="1" dirty="0" err="1">
                    <a:solidFill>
                      <a:prstClr val="black"/>
                    </a:solidFill>
                  </a:rPr>
                  <a:t>connector</a:t>
                </a:r>
                <a:endParaRPr lang="fr-FR" sz="1200" b="1" dirty="0">
                  <a:solidFill>
                    <a:prstClr val="black"/>
                  </a:solidFill>
                </a:endParaRPr>
              </a:p>
            </p:txBody>
          </p:sp>
          <p:cxnSp>
            <p:nvCxnSpPr>
              <p:cNvPr id="11" name="Connecteur en angle 10"/>
              <p:cNvCxnSpPr>
                <a:stCxn id="35" idx="2"/>
              </p:cNvCxnSpPr>
              <p:nvPr/>
            </p:nvCxnSpPr>
            <p:spPr>
              <a:xfrm rot="16200000" flipH="1">
                <a:off x="3843349" y="1542010"/>
                <a:ext cx="451664" cy="6729424"/>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Connecteur en angle 11"/>
              <p:cNvCxnSpPr/>
              <p:nvPr/>
            </p:nvCxnSpPr>
            <p:spPr>
              <a:xfrm rot="10800000">
                <a:off x="5329646" y="3979468"/>
                <a:ext cx="2110897" cy="616756"/>
              </a:xfrm>
              <a:prstGeom prst="bentConnector3">
                <a:avLst>
                  <a:gd name="adj1" fmla="val 37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Connecteur droit avec flèche 12"/>
              <p:cNvCxnSpPr>
                <a:stCxn id="10" idx="3"/>
              </p:cNvCxnSpPr>
              <p:nvPr/>
            </p:nvCxnSpPr>
            <p:spPr>
              <a:xfrm>
                <a:off x="2059230" y="4000170"/>
                <a:ext cx="949495"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Connecteur droit avec flèche 13"/>
              <p:cNvCxnSpPr>
                <a:endCxn id="9" idx="3"/>
              </p:cNvCxnSpPr>
              <p:nvPr/>
            </p:nvCxnSpPr>
            <p:spPr>
              <a:xfrm flipH="1">
                <a:off x="2072621" y="2389929"/>
                <a:ext cx="93610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6" name="ZoneTexte 25"/>
              <p:cNvSpPr txBox="1"/>
              <p:nvPr/>
            </p:nvSpPr>
            <p:spPr>
              <a:xfrm>
                <a:off x="5573787" y="1872104"/>
                <a:ext cx="1166971" cy="830997"/>
              </a:xfrm>
              <a:prstGeom prst="rect">
                <a:avLst/>
              </a:prstGeom>
              <a:noFill/>
            </p:spPr>
            <p:txBody>
              <a:bodyPr wrap="square" rtlCol="0">
                <a:spAutoFit/>
              </a:bodyPr>
              <a:lstStyle/>
              <a:p>
                <a:pPr defTabSz="457200"/>
                <a:r>
                  <a:rPr lang="fr-FR" sz="1200" b="1" dirty="0" err="1">
                    <a:solidFill>
                      <a:srgbClr val="F79646">
                        <a:lumMod val="75000"/>
                      </a:srgbClr>
                    </a:solidFill>
                  </a:rPr>
                  <a:t>Proprietary</a:t>
                </a:r>
                <a:endParaRPr lang="fr-FR" sz="1200" b="1" dirty="0">
                  <a:solidFill>
                    <a:srgbClr val="F79646">
                      <a:lumMod val="75000"/>
                    </a:srgbClr>
                  </a:solidFill>
                </a:endParaRPr>
              </a:p>
              <a:p>
                <a:pPr defTabSz="457200"/>
                <a:r>
                  <a:rPr lang="fr-FR" sz="1200" b="1" dirty="0">
                    <a:solidFill>
                      <a:srgbClr val="F79646">
                        <a:lumMod val="75000"/>
                      </a:srgbClr>
                    </a:solidFill>
                  </a:rPr>
                  <a:t>Format</a:t>
                </a:r>
              </a:p>
              <a:p>
                <a:pPr defTabSz="457200"/>
                <a:endParaRPr lang="fr-FR" sz="1200" b="1" dirty="0">
                  <a:solidFill>
                    <a:srgbClr val="F79646">
                      <a:lumMod val="75000"/>
                    </a:srgbClr>
                  </a:solidFill>
                </a:endParaRPr>
              </a:p>
              <a:p>
                <a:pPr defTabSz="457200"/>
                <a:r>
                  <a:rPr lang="fr-FR" sz="1200" b="1" dirty="0">
                    <a:solidFill>
                      <a:srgbClr val="F79646">
                        <a:lumMod val="75000"/>
                      </a:srgbClr>
                    </a:solidFill>
                  </a:rPr>
                  <a:t>Vital </a:t>
                </a:r>
                <a:r>
                  <a:rPr lang="fr-FR" sz="1200" b="1" dirty="0" err="1">
                    <a:solidFill>
                      <a:srgbClr val="F79646">
                        <a:lumMod val="75000"/>
                      </a:srgbClr>
                    </a:solidFill>
                  </a:rPr>
                  <a:t>Signs</a:t>
                </a:r>
                <a:endParaRPr lang="fr-FR" sz="1200" b="1" dirty="0">
                  <a:solidFill>
                    <a:srgbClr val="F79646">
                      <a:lumMod val="75000"/>
                    </a:srgbClr>
                  </a:solidFill>
                </a:endParaRPr>
              </a:p>
            </p:txBody>
          </p:sp>
          <p:sp>
            <p:nvSpPr>
              <p:cNvPr id="20" name="ZoneTexte 19"/>
              <p:cNvSpPr txBox="1"/>
              <p:nvPr/>
            </p:nvSpPr>
            <p:spPr>
              <a:xfrm>
                <a:off x="1170019" y="5343889"/>
                <a:ext cx="2102255" cy="300082"/>
              </a:xfrm>
              <a:prstGeom prst="rect">
                <a:avLst/>
              </a:prstGeom>
              <a:noFill/>
            </p:spPr>
            <p:txBody>
              <a:bodyPr wrap="square" rtlCol="0">
                <a:spAutoFit/>
              </a:bodyPr>
              <a:lstStyle/>
              <a:p>
                <a:pPr defTabSz="457200"/>
                <a:r>
                  <a:rPr lang="fr-FR" sz="1350" b="1" dirty="0" err="1">
                    <a:solidFill>
                      <a:prstClr val="black">
                        <a:lumMod val="75000"/>
                        <a:lumOff val="25000"/>
                      </a:prstClr>
                    </a:solidFill>
                  </a:rPr>
                  <a:t>Available</a:t>
                </a:r>
                <a:r>
                  <a:rPr lang="fr-FR" sz="1350" b="1" dirty="0">
                    <a:solidFill>
                      <a:prstClr val="black">
                        <a:lumMod val="75000"/>
                        <a:lumOff val="25000"/>
                      </a:prstClr>
                    </a:solidFill>
                  </a:rPr>
                  <a:t> </a:t>
                </a:r>
                <a:r>
                  <a:rPr lang="fr-FR" sz="1350" b="1" dirty="0" err="1">
                    <a:solidFill>
                      <a:prstClr val="black">
                        <a:lumMod val="75000"/>
                        <a:lumOff val="25000"/>
                      </a:prstClr>
                    </a:solidFill>
                  </a:rPr>
                  <a:t>contextual</a:t>
                </a:r>
                <a:r>
                  <a:rPr lang="fr-FR" sz="1350" b="1" dirty="0">
                    <a:solidFill>
                      <a:prstClr val="black">
                        <a:lumMod val="75000"/>
                        <a:lumOff val="25000"/>
                      </a:prstClr>
                    </a:solidFill>
                  </a:rPr>
                  <a:t> </a:t>
                </a:r>
                <a:r>
                  <a:rPr lang="fr-FR" sz="1350" b="1" dirty="0" err="1">
                    <a:solidFill>
                      <a:prstClr val="black">
                        <a:lumMod val="75000"/>
                        <a:lumOff val="25000"/>
                      </a:prstClr>
                    </a:solidFill>
                  </a:rPr>
                  <a:t>link</a:t>
                </a:r>
                <a:endParaRPr lang="fr-FR" sz="1350" b="1" dirty="0">
                  <a:solidFill>
                    <a:prstClr val="black">
                      <a:lumMod val="75000"/>
                      <a:lumOff val="25000"/>
                    </a:prstClr>
                  </a:solidFill>
                </a:endParaRPr>
              </a:p>
            </p:txBody>
          </p:sp>
          <p:sp>
            <p:nvSpPr>
              <p:cNvPr id="21" name="ZoneTexte 20"/>
              <p:cNvSpPr txBox="1"/>
              <p:nvPr/>
            </p:nvSpPr>
            <p:spPr>
              <a:xfrm>
                <a:off x="2082365" y="3738560"/>
                <a:ext cx="850705" cy="523220"/>
              </a:xfrm>
              <a:prstGeom prst="rect">
                <a:avLst/>
              </a:prstGeom>
              <a:noFill/>
            </p:spPr>
            <p:txBody>
              <a:bodyPr wrap="square" rtlCol="0">
                <a:spAutoFit/>
              </a:bodyPr>
              <a:lstStyle/>
              <a:p>
                <a:pPr defTabSz="457200"/>
                <a:r>
                  <a:rPr lang="fr-FR" sz="1400" b="1" dirty="0">
                    <a:solidFill>
                      <a:srgbClr val="F79646">
                        <a:lumMod val="75000"/>
                      </a:srgbClr>
                    </a:solidFill>
                  </a:rPr>
                  <a:t>ADT </a:t>
                </a:r>
              </a:p>
              <a:p>
                <a:pPr defTabSz="457200"/>
                <a:r>
                  <a:rPr lang="fr-FR" sz="1400" b="1" dirty="0">
                    <a:solidFill>
                      <a:srgbClr val="F79646">
                        <a:lumMod val="75000"/>
                      </a:srgbClr>
                    </a:solidFill>
                  </a:rPr>
                  <a:t>IHE</a:t>
                </a:r>
                <a:r>
                  <a:rPr lang="fr-FR" sz="1400" b="1" dirty="0">
                    <a:solidFill>
                      <a:prstClr val="black">
                        <a:lumMod val="75000"/>
                        <a:lumOff val="25000"/>
                      </a:prstClr>
                    </a:solidFill>
                  </a:rPr>
                  <a:t> </a:t>
                </a:r>
                <a:r>
                  <a:rPr lang="fr-FR" sz="1400" b="1" dirty="0">
                    <a:solidFill>
                      <a:srgbClr val="F79646">
                        <a:lumMod val="75000"/>
                      </a:srgbClr>
                    </a:solidFill>
                  </a:rPr>
                  <a:t>PAM</a:t>
                </a:r>
              </a:p>
            </p:txBody>
          </p:sp>
          <p:pic>
            <p:nvPicPr>
              <p:cNvPr id="24" name="Imag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9377" y="1756177"/>
                <a:ext cx="2657120" cy="1280416"/>
              </a:xfrm>
              <a:prstGeom prst="rect">
                <a:avLst/>
              </a:prstGeom>
            </p:spPr>
          </p:pic>
        </p:grpSp>
      </p:grpSp>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12988" b="15001"/>
          <a:stretch/>
        </p:blipFill>
        <p:spPr>
          <a:xfrm>
            <a:off x="7863197" y="4169214"/>
            <a:ext cx="2114160" cy="116171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à coins arrondis 3"/>
          <p:cNvSpPr/>
          <p:nvPr/>
        </p:nvSpPr>
        <p:spPr>
          <a:xfrm>
            <a:off x="4546117" y="1964625"/>
            <a:ext cx="2294136" cy="2867056"/>
          </a:xfrm>
          <a:prstGeom prst="round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cxnSp>
        <p:nvCxnSpPr>
          <p:cNvPr id="32" name="Connecteur droit avec flèche 31"/>
          <p:cNvCxnSpPr/>
          <p:nvPr/>
        </p:nvCxnSpPr>
        <p:spPr>
          <a:xfrm flipH="1">
            <a:off x="6853645" y="2321851"/>
            <a:ext cx="1695546"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nvGrpSpPr>
          <p:cNvPr id="55" name="Groupe 54"/>
          <p:cNvGrpSpPr/>
          <p:nvPr/>
        </p:nvGrpSpPr>
        <p:grpSpPr>
          <a:xfrm>
            <a:off x="4763669" y="3036302"/>
            <a:ext cx="1849739" cy="1495689"/>
            <a:chOff x="539750" y="1728780"/>
            <a:chExt cx="7345363" cy="4221169"/>
          </a:xfrm>
        </p:grpSpPr>
        <p:grpSp>
          <p:nvGrpSpPr>
            <p:cNvPr id="56" name="Groupe 55"/>
            <p:cNvGrpSpPr/>
            <p:nvPr/>
          </p:nvGrpSpPr>
          <p:grpSpPr>
            <a:xfrm>
              <a:off x="539750" y="1728780"/>
              <a:ext cx="7345363" cy="4221169"/>
              <a:chOff x="539750" y="1728780"/>
              <a:chExt cx="7345363" cy="4221169"/>
            </a:xfrm>
          </p:grpSpPr>
          <p:sp>
            <p:nvSpPr>
              <p:cNvPr id="58" name="Rectangle à coins arrondis 57"/>
              <p:cNvSpPr/>
              <p:nvPr/>
            </p:nvSpPr>
            <p:spPr>
              <a:xfrm>
                <a:off x="539750" y="1728780"/>
                <a:ext cx="7345363" cy="1700225"/>
              </a:xfrm>
              <a:prstGeom prst="roundRect">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59" name="Forme libre 58"/>
              <p:cNvSpPr/>
              <p:nvPr/>
            </p:nvSpPr>
            <p:spPr>
              <a:xfrm>
                <a:off x="762132" y="3557587"/>
                <a:ext cx="1604790" cy="2392362"/>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205818" tIns="156464" rIns="205817" bIns="205817" numCol="1" spcCol="1270" anchor="ctr" anchorCtr="0">
                <a:noAutofit/>
              </a:bodyPr>
              <a:lstStyle/>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r>
                  <a:rPr lang="en-US" sz="400" dirty="0">
                    <a:solidFill>
                      <a:prstClr val="white"/>
                    </a:solidFill>
                  </a:rPr>
                  <a:t>Users</a:t>
                </a:r>
              </a:p>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endParaRPr lang="en-US" sz="400" dirty="0">
                  <a:solidFill>
                    <a:prstClr val="white"/>
                  </a:solidFill>
                </a:endParaRPr>
              </a:p>
            </p:txBody>
          </p:sp>
          <p:sp>
            <p:nvSpPr>
              <p:cNvPr id="60" name="Forme libre 59"/>
              <p:cNvSpPr/>
              <p:nvPr/>
            </p:nvSpPr>
            <p:spPr>
              <a:xfrm>
                <a:off x="2527402" y="3557587"/>
                <a:ext cx="1604790" cy="2392362"/>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p:spPr>
            <p:style>
              <a:lnRef idx="2">
                <a:schemeClr val="lt1">
                  <a:hueOff val="0"/>
                  <a:satOff val="0"/>
                  <a:lumOff val="0"/>
                  <a:alphaOff val="0"/>
                </a:schemeClr>
              </a:lnRef>
              <a:fillRef idx="1">
                <a:schemeClr val="accent6">
                  <a:alpha val="90000"/>
                  <a:hueOff val="0"/>
                  <a:satOff val="0"/>
                  <a:lumOff val="0"/>
                  <a:alphaOff val="-13333"/>
                </a:schemeClr>
              </a:fillRef>
              <a:effectRef idx="0">
                <a:schemeClr val="accent6">
                  <a:alpha val="90000"/>
                  <a:hueOff val="0"/>
                  <a:satOff val="0"/>
                  <a:lumOff val="0"/>
                  <a:alphaOff val="-13333"/>
                </a:schemeClr>
              </a:effectRef>
              <a:fontRef idx="minor">
                <a:schemeClr val="lt1"/>
              </a:fontRef>
            </p:style>
            <p:txBody>
              <a:bodyPr spcFirstLastPara="0" vert="horz" wrap="square" lIns="205817" tIns="156464" rIns="205818" bIns="205817" numCol="1" spcCol="1270" anchor="b" anchorCtr="0">
                <a:noAutofit/>
              </a:bodyPr>
              <a:lstStyle/>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r>
                  <a:rPr lang="en-US" sz="400" dirty="0">
                    <a:solidFill>
                      <a:prstClr val="white"/>
                    </a:solidFill>
                  </a:rPr>
                  <a:t>  </a:t>
                </a:r>
              </a:p>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r>
                  <a:rPr lang="en-US" sz="400" dirty="0">
                    <a:solidFill>
                      <a:prstClr val="white"/>
                    </a:solidFill>
                  </a:rPr>
                  <a:t>Patients</a:t>
                </a:r>
              </a:p>
            </p:txBody>
          </p:sp>
          <p:sp>
            <p:nvSpPr>
              <p:cNvPr id="61" name="Forme libre 60"/>
              <p:cNvSpPr/>
              <p:nvPr/>
            </p:nvSpPr>
            <p:spPr>
              <a:xfrm>
                <a:off x="4292670" y="3557586"/>
                <a:ext cx="1604789" cy="2392363"/>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p:spPr>
            <p:style>
              <a:lnRef idx="2">
                <a:schemeClr val="lt1">
                  <a:hueOff val="0"/>
                  <a:satOff val="0"/>
                  <a:lumOff val="0"/>
                  <a:alphaOff val="0"/>
                </a:schemeClr>
              </a:lnRef>
              <a:fillRef idx="1">
                <a:schemeClr val="accent6">
                  <a:alpha val="90000"/>
                  <a:hueOff val="0"/>
                  <a:satOff val="0"/>
                  <a:lumOff val="0"/>
                  <a:alphaOff val="-26667"/>
                </a:schemeClr>
              </a:fillRef>
              <a:effectRef idx="0">
                <a:schemeClr val="accent6">
                  <a:alpha val="90000"/>
                  <a:hueOff val="0"/>
                  <a:satOff val="0"/>
                  <a:lumOff val="0"/>
                  <a:alphaOff val="-26667"/>
                </a:schemeClr>
              </a:effectRef>
              <a:fontRef idx="minor">
                <a:schemeClr val="lt1"/>
              </a:fontRef>
            </p:style>
            <p:txBody>
              <a:bodyPr spcFirstLastPara="0" vert="horz" wrap="square" lIns="205817" tIns="156465" rIns="205817" bIns="205817" numCol="1" spcCol="1270" anchor="b" anchorCtr="0">
                <a:noAutofit/>
              </a:bodyPr>
              <a:lstStyle/>
              <a:p>
                <a:pPr algn="ctr" defTabSz="977900">
                  <a:lnSpc>
                    <a:spcPct val="90000"/>
                  </a:lnSpc>
                  <a:spcBef>
                    <a:spcPct val="0"/>
                  </a:spcBef>
                  <a:spcAft>
                    <a:spcPct val="35000"/>
                  </a:spcAft>
                </a:pPr>
                <a:endParaRPr lang="en-US" sz="400" dirty="0">
                  <a:solidFill>
                    <a:prstClr val="white"/>
                  </a:solidFill>
                </a:endParaRPr>
              </a:p>
              <a:p>
                <a:pPr algn="ctr" defTabSz="977900">
                  <a:lnSpc>
                    <a:spcPct val="90000"/>
                  </a:lnSpc>
                  <a:spcBef>
                    <a:spcPct val="0"/>
                  </a:spcBef>
                  <a:spcAft>
                    <a:spcPct val="35000"/>
                  </a:spcAft>
                </a:pPr>
                <a:r>
                  <a:rPr lang="en-US" sz="400" dirty="0" err="1">
                    <a:solidFill>
                      <a:prstClr val="white"/>
                    </a:solidFill>
                  </a:rPr>
                  <a:t>StructureS</a:t>
                </a:r>
                <a:endParaRPr lang="en-US" sz="400" dirty="0">
                  <a:solidFill>
                    <a:prstClr val="white"/>
                  </a:solidFill>
                </a:endParaRPr>
              </a:p>
            </p:txBody>
          </p:sp>
          <p:sp>
            <p:nvSpPr>
              <p:cNvPr id="62" name="Rectangle à coins arrondis 61"/>
              <p:cNvSpPr/>
              <p:nvPr/>
            </p:nvSpPr>
            <p:spPr>
              <a:xfrm>
                <a:off x="762133" y="1861185"/>
                <a:ext cx="6900596" cy="1435417"/>
              </a:xfrm>
              <a:prstGeom prst="roundRect">
                <a:avLst>
                  <a:gd name="adj" fmla="val 10000"/>
                </a:avLst>
              </a:prstGeom>
            </p:spPr>
            <p:style>
              <a:lnRef idx="2">
                <a:schemeClr val="lt1">
                  <a:hueOff val="0"/>
                  <a:satOff val="0"/>
                  <a:lumOff val="0"/>
                  <a:alphaOff val="0"/>
                </a:schemeClr>
              </a:lnRef>
              <a:fillRef idx="1">
                <a:schemeClr val="accent6">
                  <a:tint val="50000"/>
                  <a:alpha val="90000"/>
                  <a:hueOff val="-92480"/>
                  <a:satOff val="-1242"/>
                  <a:lumOff val="8330"/>
                  <a:alphaOff val="-40000"/>
                </a:schemeClr>
              </a:fillRef>
              <a:effectRef idx="0">
                <a:schemeClr val="accent6">
                  <a:tint val="50000"/>
                  <a:alpha val="90000"/>
                  <a:hueOff val="-92480"/>
                  <a:satOff val="-1242"/>
                  <a:lumOff val="8330"/>
                  <a:alphaOff val="-40000"/>
                </a:schemeClr>
              </a:effectRef>
              <a:fontRef idx="minor">
                <a:schemeClr val="lt1">
                  <a:hueOff val="0"/>
                  <a:satOff val="0"/>
                  <a:lumOff val="0"/>
                  <a:alphaOff val="0"/>
                </a:schemeClr>
              </a:fontRef>
            </p:style>
          </p:sp>
          <p:sp>
            <p:nvSpPr>
              <p:cNvPr id="63" name="Forme libre 62"/>
              <p:cNvSpPr/>
              <p:nvPr/>
            </p:nvSpPr>
            <p:spPr>
              <a:xfrm>
                <a:off x="6057939" y="3557587"/>
                <a:ext cx="1604790" cy="2392362"/>
              </a:xfrm>
              <a:custGeom>
                <a:avLst/>
                <a:gdLst>
                  <a:gd name="connsiteX0" fmla="*/ 168503 w 1604789"/>
                  <a:gd name="connsiteY0" fmla="*/ 0 h 2392362"/>
                  <a:gd name="connsiteX1" fmla="*/ 1436286 w 1604789"/>
                  <a:gd name="connsiteY1" fmla="*/ 0 h 2392362"/>
                  <a:gd name="connsiteX2" fmla="*/ 1604789 w 1604789"/>
                  <a:gd name="connsiteY2" fmla="*/ 168503 h 2392362"/>
                  <a:gd name="connsiteX3" fmla="*/ 1604789 w 1604789"/>
                  <a:gd name="connsiteY3" fmla="*/ 2392362 h 2392362"/>
                  <a:gd name="connsiteX4" fmla="*/ 1604789 w 1604789"/>
                  <a:gd name="connsiteY4" fmla="*/ 2392362 h 2392362"/>
                  <a:gd name="connsiteX5" fmla="*/ 0 w 1604789"/>
                  <a:gd name="connsiteY5" fmla="*/ 2392362 h 2392362"/>
                  <a:gd name="connsiteX6" fmla="*/ 0 w 1604789"/>
                  <a:gd name="connsiteY6" fmla="*/ 2392362 h 2392362"/>
                  <a:gd name="connsiteX7" fmla="*/ 0 w 1604789"/>
                  <a:gd name="connsiteY7" fmla="*/ 168503 h 2392362"/>
                  <a:gd name="connsiteX8" fmla="*/ 168503 w 1604789"/>
                  <a:gd name="connsiteY8" fmla="*/ 0 h 23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789" h="2392362">
                    <a:moveTo>
                      <a:pt x="1436286" y="2392362"/>
                    </a:moveTo>
                    <a:lnTo>
                      <a:pt x="168503" y="2392362"/>
                    </a:lnTo>
                    <a:cubicBezTo>
                      <a:pt x="75441" y="2392362"/>
                      <a:pt x="0" y="2316921"/>
                      <a:pt x="0" y="2223859"/>
                    </a:cubicBezTo>
                    <a:lnTo>
                      <a:pt x="0" y="0"/>
                    </a:lnTo>
                    <a:lnTo>
                      <a:pt x="0" y="0"/>
                    </a:lnTo>
                    <a:lnTo>
                      <a:pt x="1604789" y="0"/>
                    </a:lnTo>
                    <a:lnTo>
                      <a:pt x="1604789" y="0"/>
                    </a:lnTo>
                    <a:lnTo>
                      <a:pt x="1604789" y="2223859"/>
                    </a:lnTo>
                    <a:cubicBezTo>
                      <a:pt x="1604789" y="2316921"/>
                      <a:pt x="1529348" y="2392362"/>
                      <a:pt x="1436286" y="2392362"/>
                    </a:cubicBezTo>
                    <a:close/>
                  </a:path>
                </a:pathLst>
              </a:custGeom>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205817" tIns="156464" rIns="205818" bIns="205817" numCol="1" spcCol="1270" anchor="t" anchorCtr="0">
                <a:noAutofit/>
              </a:bodyPr>
              <a:lstStyle/>
              <a:p>
                <a:pPr algn="ctr" defTabSz="977900">
                  <a:lnSpc>
                    <a:spcPct val="90000"/>
                  </a:lnSpc>
                  <a:spcBef>
                    <a:spcPct val="0"/>
                  </a:spcBef>
                  <a:spcAft>
                    <a:spcPct val="35000"/>
                  </a:spcAft>
                </a:pPr>
                <a:r>
                  <a:rPr lang="en-US" sz="400" dirty="0">
                    <a:solidFill>
                      <a:prstClr val="white"/>
                    </a:solidFill>
                  </a:rPr>
                  <a:t>DEVICES</a:t>
                </a:r>
              </a:p>
            </p:txBody>
          </p:sp>
        </p:grpSp>
        <p:sp>
          <p:nvSpPr>
            <p:cNvPr id="57" name="Rectangle 56"/>
            <p:cNvSpPr/>
            <p:nvPr/>
          </p:nvSpPr>
          <p:spPr>
            <a:xfrm>
              <a:off x="2480812" y="2363447"/>
              <a:ext cx="3459340" cy="434306"/>
            </a:xfrm>
            <a:prstGeom prst="rect">
              <a:avLst/>
            </a:prstGeom>
          </p:spPr>
          <p:txBody>
            <a:bodyPr wrap="square">
              <a:spAutoFit/>
            </a:bodyPr>
            <a:lstStyle/>
            <a:p>
              <a:pPr defTabSz="457200"/>
              <a:r>
                <a:rPr lang="en-US" sz="400" dirty="0">
                  <a:solidFill>
                    <a:srgbClr val="F79646">
                      <a:lumMod val="75000"/>
                    </a:srgbClr>
                  </a:solidFill>
                </a:rPr>
                <a:t>ENOVACOM Patient Connect</a:t>
              </a:r>
            </a:p>
          </p:txBody>
        </p:sp>
      </p:grpSp>
      <p:pic>
        <p:nvPicPr>
          <p:cNvPr id="64" name="Espace réservé du contenu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857309" y="3153454"/>
            <a:ext cx="406898" cy="335235"/>
          </a:xfrm>
          <a:prstGeom prst="rect">
            <a:avLst/>
          </a:prstGeom>
          <a:effectLst>
            <a:outerShdw blurRad="50800" dist="50800" dir="5400000" algn="ctr" rotWithShape="0">
              <a:srgbClr val="000000">
                <a:alpha val="0"/>
              </a:srgbClr>
            </a:outerShdw>
          </a:effectLst>
        </p:spPr>
      </p:pic>
      <p:pic>
        <p:nvPicPr>
          <p:cNvPr id="65" name="Espace réservé du contenu 13"/>
          <p:cNvPicPr>
            <a:picLocks noChangeAspect="1"/>
          </p:cNvPicPr>
          <p:nvPr/>
        </p:nvPicPr>
        <p:blipFill rotWithShape="1">
          <a:blip r:embed="rId5" cstate="print">
            <a:extLst>
              <a:ext uri="{28A0092B-C50C-407E-A947-70E740481C1C}">
                <a14:useLocalDpi xmlns:a14="http://schemas.microsoft.com/office/drawing/2010/main" val="0"/>
              </a:ext>
            </a:extLst>
          </a:blip>
          <a:srcRect t="13608"/>
          <a:stretch/>
        </p:blipFill>
        <p:spPr>
          <a:xfrm>
            <a:off x="8224775" y="1804659"/>
            <a:ext cx="1915556" cy="803403"/>
          </a:xfrm>
          <a:prstGeom prst="rect">
            <a:avLst/>
          </a:prstGeom>
        </p:spPr>
      </p:pic>
      <p:sp>
        <p:nvSpPr>
          <p:cNvPr id="33" name="ZoneTexte 25"/>
          <p:cNvSpPr txBox="1"/>
          <p:nvPr/>
        </p:nvSpPr>
        <p:spPr>
          <a:xfrm>
            <a:off x="3678199" y="1943516"/>
            <a:ext cx="1166971" cy="830997"/>
          </a:xfrm>
          <a:prstGeom prst="rect">
            <a:avLst/>
          </a:prstGeom>
          <a:noFill/>
        </p:spPr>
        <p:txBody>
          <a:bodyPr wrap="square" rtlCol="0">
            <a:spAutoFit/>
          </a:bodyPr>
          <a:lstStyle/>
          <a:p>
            <a:pPr defTabSz="457200"/>
            <a:r>
              <a:rPr lang="fr-FR" sz="1200" b="1" dirty="0">
                <a:solidFill>
                  <a:srgbClr val="F79646">
                    <a:lumMod val="75000"/>
                  </a:srgbClr>
                </a:solidFill>
              </a:rPr>
              <a:t>International</a:t>
            </a:r>
          </a:p>
          <a:p>
            <a:pPr defTabSz="457200"/>
            <a:r>
              <a:rPr lang="fr-FR" sz="1200" b="1" dirty="0">
                <a:solidFill>
                  <a:srgbClr val="F79646">
                    <a:lumMod val="75000"/>
                  </a:srgbClr>
                </a:solidFill>
              </a:rPr>
              <a:t>Format</a:t>
            </a:r>
          </a:p>
          <a:p>
            <a:pPr defTabSz="457200"/>
            <a:endParaRPr lang="fr-FR" sz="1200" b="1" dirty="0">
              <a:solidFill>
                <a:srgbClr val="F79646">
                  <a:lumMod val="75000"/>
                </a:srgbClr>
              </a:solidFill>
            </a:endParaRPr>
          </a:p>
          <a:p>
            <a:pPr defTabSz="457200"/>
            <a:r>
              <a:rPr lang="fr-FR" sz="1200" b="1" dirty="0">
                <a:solidFill>
                  <a:srgbClr val="F79646">
                    <a:lumMod val="75000"/>
                  </a:srgbClr>
                </a:solidFill>
              </a:rPr>
              <a:t>HL7 ORU</a:t>
            </a:r>
          </a:p>
        </p:txBody>
      </p:sp>
      <p:sp>
        <p:nvSpPr>
          <p:cNvPr id="35" name="Rectangle 34"/>
          <p:cNvSpPr/>
          <p:nvPr/>
        </p:nvSpPr>
        <p:spPr>
          <a:xfrm>
            <a:off x="1940437" y="3319450"/>
            <a:ext cx="576064" cy="1361440"/>
          </a:xfrm>
          <a:prstGeom prst="rect">
            <a:avLst/>
          </a:prstGeom>
          <a:ln/>
        </p:spPr>
        <p:style>
          <a:lnRef idx="1">
            <a:schemeClr val="dk1"/>
          </a:lnRef>
          <a:fillRef idx="2">
            <a:schemeClr val="dk1"/>
          </a:fillRef>
          <a:effectRef idx="1">
            <a:schemeClr val="dk1"/>
          </a:effectRef>
          <a:fontRef idx="minor">
            <a:schemeClr val="dk1"/>
          </a:fontRef>
        </p:style>
        <p:txBody>
          <a:bodyPr vert="wordArtVert" rtlCol="0" anchor="ctr"/>
          <a:lstStyle/>
          <a:p>
            <a:pPr algn="ctr" defTabSz="457200"/>
            <a:r>
              <a:rPr lang="fr-FR" sz="1050" b="1" dirty="0">
                <a:solidFill>
                  <a:prstClr val="black"/>
                </a:solidFill>
              </a:rPr>
              <a:t>ADT</a:t>
            </a:r>
          </a:p>
        </p:txBody>
      </p:sp>
    </p:spTree>
    <p:extLst>
      <p:ext uri="{BB962C8B-B14F-4D97-AF65-F5344CB8AC3E}">
        <p14:creationId xmlns:p14="http://schemas.microsoft.com/office/powerpoint/2010/main" val="311061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05095" y="2845837"/>
            <a:ext cx="2668719" cy="1669597"/>
          </a:xfrm>
          <a:prstGeom prst="rect">
            <a:avLst/>
          </a:prstGeom>
        </p:spPr>
      </p:pic>
      <p:pic>
        <p:nvPicPr>
          <p:cNvPr id="4" name="Picture 3"/>
          <p:cNvPicPr>
            <a:picLocks noChangeAspect="1"/>
          </p:cNvPicPr>
          <p:nvPr/>
        </p:nvPicPr>
        <p:blipFill>
          <a:blip r:embed="rId3"/>
          <a:stretch>
            <a:fillRect/>
          </a:stretch>
        </p:blipFill>
        <p:spPr>
          <a:xfrm>
            <a:off x="2510744" y="2413514"/>
            <a:ext cx="3654869" cy="2219137"/>
          </a:xfrm>
          <a:prstGeom prst="rect">
            <a:avLst/>
          </a:prstGeom>
        </p:spPr>
      </p:pic>
      <p:pic>
        <p:nvPicPr>
          <p:cNvPr id="5" name="Picture 4"/>
          <p:cNvPicPr>
            <a:picLocks noChangeAspect="1"/>
          </p:cNvPicPr>
          <p:nvPr/>
        </p:nvPicPr>
        <p:blipFill>
          <a:blip r:embed="rId4"/>
          <a:stretch>
            <a:fillRect/>
          </a:stretch>
        </p:blipFill>
        <p:spPr>
          <a:xfrm>
            <a:off x="5157407" y="2174034"/>
            <a:ext cx="3559604" cy="3247053"/>
          </a:xfrm>
          <a:prstGeom prst="rect">
            <a:avLst/>
          </a:prstGeom>
        </p:spPr>
      </p:pic>
      <p:pic>
        <p:nvPicPr>
          <p:cNvPr id="6" name="Picture 5"/>
          <p:cNvPicPr>
            <a:picLocks noChangeAspect="1"/>
          </p:cNvPicPr>
          <p:nvPr/>
        </p:nvPicPr>
        <p:blipFill>
          <a:blip r:embed="rId5"/>
          <a:stretch>
            <a:fillRect/>
          </a:stretch>
        </p:blipFill>
        <p:spPr>
          <a:xfrm>
            <a:off x="492303" y="1275795"/>
            <a:ext cx="635196" cy="1455177"/>
          </a:xfrm>
          <a:prstGeom prst="rect">
            <a:avLst/>
          </a:prstGeom>
        </p:spPr>
      </p:pic>
      <p:pic>
        <p:nvPicPr>
          <p:cNvPr id="7" name="Picture 6"/>
          <p:cNvPicPr>
            <a:picLocks noChangeAspect="1"/>
          </p:cNvPicPr>
          <p:nvPr/>
        </p:nvPicPr>
        <p:blipFill>
          <a:blip r:embed="rId6"/>
          <a:stretch>
            <a:fillRect/>
          </a:stretch>
        </p:blipFill>
        <p:spPr>
          <a:xfrm>
            <a:off x="310108" y="2961750"/>
            <a:ext cx="934552" cy="718349"/>
          </a:xfrm>
          <a:prstGeom prst="rect">
            <a:avLst/>
          </a:prstGeom>
        </p:spPr>
      </p:pic>
      <p:pic>
        <p:nvPicPr>
          <p:cNvPr id="8" name="Picture 7"/>
          <p:cNvPicPr>
            <a:picLocks noChangeAspect="1"/>
          </p:cNvPicPr>
          <p:nvPr/>
        </p:nvPicPr>
        <p:blipFill>
          <a:blip r:embed="rId7"/>
          <a:stretch>
            <a:fillRect/>
          </a:stretch>
        </p:blipFill>
        <p:spPr>
          <a:xfrm>
            <a:off x="249349" y="4165243"/>
            <a:ext cx="875475" cy="700380"/>
          </a:xfrm>
          <a:prstGeom prst="rect">
            <a:avLst/>
          </a:prstGeom>
        </p:spPr>
      </p:pic>
      <p:pic>
        <p:nvPicPr>
          <p:cNvPr id="9" name="Picture 8"/>
          <p:cNvPicPr>
            <a:picLocks noChangeAspect="1"/>
          </p:cNvPicPr>
          <p:nvPr/>
        </p:nvPicPr>
        <p:blipFill>
          <a:blip r:embed="rId8"/>
          <a:stretch>
            <a:fillRect/>
          </a:stretch>
        </p:blipFill>
        <p:spPr>
          <a:xfrm>
            <a:off x="199070" y="5038531"/>
            <a:ext cx="925752" cy="1600454"/>
          </a:xfrm>
          <a:prstGeom prst="rect">
            <a:avLst/>
          </a:prstGeom>
        </p:spPr>
      </p:pic>
      <p:pic>
        <p:nvPicPr>
          <p:cNvPr id="10" name="Picture 9"/>
          <p:cNvPicPr>
            <a:picLocks noChangeAspect="1"/>
          </p:cNvPicPr>
          <p:nvPr/>
        </p:nvPicPr>
        <p:blipFill>
          <a:blip r:embed="rId9"/>
          <a:stretch>
            <a:fillRect/>
          </a:stretch>
        </p:blipFill>
        <p:spPr>
          <a:xfrm>
            <a:off x="1346384" y="5850294"/>
            <a:ext cx="1236087" cy="383838"/>
          </a:xfrm>
          <a:prstGeom prst="rect">
            <a:avLst/>
          </a:prstGeom>
        </p:spPr>
      </p:pic>
      <p:pic>
        <p:nvPicPr>
          <p:cNvPr id="11" name="Picture 10"/>
          <p:cNvPicPr>
            <a:picLocks noChangeAspect="1"/>
          </p:cNvPicPr>
          <p:nvPr/>
        </p:nvPicPr>
        <p:blipFill>
          <a:blip r:embed="rId10"/>
          <a:stretch>
            <a:fillRect/>
          </a:stretch>
        </p:blipFill>
        <p:spPr>
          <a:xfrm>
            <a:off x="2082867" y="5038531"/>
            <a:ext cx="999207" cy="1326534"/>
          </a:xfrm>
          <a:prstGeom prst="rect">
            <a:avLst/>
          </a:prstGeom>
        </p:spPr>
      </p:pic>
      <p:pic>
        <p:nvPicPr>
          <p:cNvPr id="12" name="Picture 11"/>
          <p:cNvPicPr>
            <a:picLocks noChangeAspect="1"/>
          </p:cNvPicPr>
          <p:nvPr/>
        </p:nvPicPr>
        <p:blipFill>
          <a:blip r:embed="rId11"/>
          <a:stretch>
            <a:fillRect/>
          </a:stretch>
        </p:blipFill>
        <p:spPr>
          <a:xfrm>
            <a:off x="1424522" y="892247"/>
            <a:ext cx="1418559" cy="1226637"/>
          </a:xfrm>
          <a:prstGeom prst="rect">
            <a:avLst/>
          </a:prstGeom>
        </p:spPr>
      </p:pic>
      <p:cxnSp>
        <p:nvCxnSpPr>
          <p:cNvPr id="14" name="Straight Arrow Connector 13"/>
          <p:cNvCxnSpPr/>
          <p:nvPr/>
        </p:nvCxnSpPr>
        <p:spPr>
          <a:xfrm>
            <a:off x="2082867" y="2080727"/>
            <a:ext cx="350307" cy="65024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1124823" y="2519266"/>
            <a:ext cx="1243639" cy="67180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p:cNvCxnSpPr/>
          <p:nvPr/>
        </p:nvCxnSpPr>
        <p:spPr>
          <a:xfrm>
            <a:off x="1124822" y="3523081"/>
            <a:ext cx="11331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p:cNvCxnSpPr/>
          <p:nvPr/>
        </p:nvCxnSpPr>
        <p:spPr>
          <a:xfrm flipV="1">
            <a:off x="1346384" y="4165244"/>
            <a:ext cx="911637" cy="46740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1202393" y="4706519"/>
            <a:ext cx="1166069" cy="88251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p:cNvCxnSpPr/>
          <p:nvPr/>
        </p:nvCxnSpPr>
        <p:spPr>
          <a:xfrm flipV="1">
            <a:off x="2843081" y="4706519"/>
            <a:ext cx="281598" cy="33201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6" name="TextBox 25"/>
          <p:cNvSpPr txBox="1"/>
          <p:nvPr/>
        </p:nvSpPr>
        <p:spPr>
          <a:xfrm>
            <a:off x="5157408" y="1721655"/>
            <a:ext cx="3480319"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GB" sz="2000" kern="0" dirty="0">
                <a:solidFill>
                  <a:srgbClr val="000000"/>
                </a:solidFill>
                <a:sym typeface="Helvetica Light"/>
              </a:rPr>
              <a:t>Patient to Devices Association</a:t>
            </a:r>
          </a:p>
        </p:txBody>
      </p:sp>
      <p:cxnSp>
        <p:nvCxnSpPr>
          <p:cNvPr id="28" name="Straight Arrow Connector 27"/>
          <p:cNvCxnSpPr/>
          <p:nvPr/>
        </p:nvCxnSpPr>
        <p:spPr>
          <a:xfrm>
            <a:off x="8201608" y="3191070"/>
            <a:ext cx="1726164" cy="33201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3" name="TextBox 12"/>
          <p:cNvSpPr txBox="1"/>
          <p:nvPr/>
        </p:nvSpPr>
        <p:spPr>
          <a:xfrm>
            <a:off x="9270653" y="2188406"/>
            <a:ext cx="2921347" cy="707886"/>
          </a:xfrm>
          <a:prstGeom prst="rect">
            <a:avLst/>
          </a:prstGeom>
          <a:noFill/>
        </p:spPr>
        <p:txBody>
          <a:bodyPr wrap="square" rtlCol="0">
            <a:spAutoFit/>
          </a:bodyPr>
          <a:lstStyle/>
          <a:p>
            <a:pPr algn="ctr" defTabSz="412750" hangingPunct="0"/>
            <a:r>
              <a:rPr lang="en-GB" sz="2000" kern="0" dirty="0">
                <a:solidFill>
                  <a:srgbClr val="000000"/>
                </a:solidFill>
                <a:sym typeface="Helvetica Light"/>
              </a:rPr>
              <a:t>Accessed via E-</a:t>
            </a:r>
            <a:r>
              <a:rPr lang="en-GB" sz="2000" kern="0" dirty="0" err="1">
                <a:solidFill>
                  <a:srgbClr val="000000"/>
                </a:solidFill>
                <a:sym typeface="Helvetica Light"/>
              </a:rPr>
              <a:t>Obs</a:t>
            </a:r>
            <a:r>
              <a:rPr lang="en-GB" sz="2000" kern="0" dirty="0">
                <a:solidFill>
                  <a:srgbClr val="000000"/>
                </a:solidFill>
                <a:sym typeface="Helvetica Light"/>
              </a:rPr>
              <a:t> software</a:t>
            </a:r>
          </a:p>
        </p:txBody>
      </p:sp>
      <p:sp>
        <p:nvSpPr>
          <p:cNvPr id="15" name="TextBox 14"/>
          <p:cNvSpPr txBox="1"/>
          <p:nvPr/>
        </p:nvSpPr>
        <p:spPr>
          <a:xfrm>
            <a:off x="492303" y="-86775"/>
            <a:ext cx="11174764" cy="436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GB" sz="2500" kern="0" dirty="0">
                <a:solidFill>
                  <a:srgbClr val="FFFFFF"/>
                </a:solidFill>
                <a:sym typeface="Helvetica Light"/>
              </a:rPr>
              <a:t>COMPLETE DIGITISATION OF PATIENT SURVEILLIENCE</a:t>
            </a:r>
          </a:p>
        </p:txBody>
      </p:sp>
      <p:sp>
        <p:nvSpPr>
          <p:cNvPr id="16" name="Titre 15">
            <a:extLst>
              <a:ext uri="{FF2B5EF4-FFF2-40B4-BE49-F238E27FC236}">
                <a16:creationId xmlns:a16="http://schemas.microsoft.com/office/drawing/2014/main" xmlns="" id="{B4CF9781-BDA0-47D8-A85C-229A02032F89}"/>
              </a:ext>
            </a:extLst>
          </p:cNvPr>
          <p:cNvSpPr>
            <a:spLocks noGrp="1"/>
          </p:cNvSpPr>
          <p:nvPr>
            <p:ph type="title"/>
          </p:nvPr>
        </p:nvSpPr>
        <p:spPr>
          <a:xfrm>
            <a:off x="838200" y="236185"/>
            <a:ext cx="10515600" cy="586541"/>
          </a:xfrm>
        </p:spPr>
        <p:txBody>
          <a:bodyPr/>
          <a:lstStyle/>
          <a:p>
            <a:r>
              <a:rPr lang="fr-FR" dirty="0"/>
              <a:t>Complet </a:t>
            </a:r>
            <a:r>
              <a:rPr lang="fr-FR" dirty="0" err="1"/>
              <a:t>digitisation</a:t>
            </a:r>
            <a:r>
              <a:rPr lang="fr-FR" dirty="0"/>
              <a:t> of patient surveillance</a:t>
            </a:r>
          </a:p>
        </p:txBody>
      </p:sp>
    </p:spTree>
    <p:extLst>
      <p:ext uri="{BB962C8B-B14F-4D97-AF65-F5344CB8AC3E}">
        <p14:creationId xmlns:p14="http://schemas.microsoft.com/office/powerpoint/2010/main" val="329992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nip Single Corner Rectangle 27"/>
          <p:cNvSpPr/>
          <p:nvPr/>
        </p:nvSpPr>
        <p:spPr>
          <a:xfrm>
            <a:off x="3767662" y="4080146"/>
            <a:ext cx="3630771" cy="448282"/>
          </a:xfrm>
          <a:prstGeom prst="snip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    </a:t>
            </a:r>
            <a:r>
              <a:rPr lang="en-US" sz="2800" b="1" spc="-151"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Issues today</a:t>
            </a:r>
          </a:p>
        </p:txBody>
      </p:sp>
      <p:sp>
        <p:nvSpPr>
          <p:cNvPr id="31" name="Rectangle 17"/>
          <p:cNvSpPr/>
          <p:nvPr/>
        </p:nvSpPr>
        <p:spPr>
          <a:xfrm flipH="1">
            <a:off x="-1" y="3609214"/>
            <a:ext cx="3327400" cy="1679194"/>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559444" y="4055764"/>
            <a:ext cx="5235264" cy="663527"/>
          </a:xfrm>
          <a:prstGeom prst="rect">
            <a:avLst/>
          </a:prstGeom>
        </p:spPr>
        <p:txBody>
          <a:bodyPr anchor="ctr"/>
          <a:lstStyle>
            <a:defPPr>
              <a:defRPr lang="en-US"/>
            </a:defPPr>
            <a:lvl1pPr>
              <a:lnSpc>
                <a:spcPct val="90000"/>
              </a:lnSpc>
              <a:spcBef>
                <a:spcPts val="1000"/>
              </a:spcBef>
              <a:defRPr sz="9600" b="1" spc="-200">
                <a:solidFill>
                  <a:schemeClr val="bg1"/>
                </a:solidFill>
                <a:latin typeface="Bebas Neue" panose="020B0606020202050201" pitchFamily="34" charset="0"/>
                <a:ea typeface="Open Sans Semibold" panose="020B0706030804020204" pitchFamily="34" charset="0"/>
                <a:cs typeface="Open Sans Semibold" panose="020B0706030804020204" pitchFamily="34" charset="0"/>
              </a:defRPr>
            </a:lvl1pPr>
          </a:lstStyle>
          <a:p>
            <a:endParaRPr lang="id-ID" sz="2800" spc="-151" dirty="0">
              <a:latin typeface="Century Gothic" panose="020B0502020202020204" pitchFamily="34" charset="0"/>
              <a:ea typeface="Open Sans" panose="020B0606030504020204" pitchFamily="34" charset="0"/>
              <a:cs typeface="Open Sans" panose="020B0606030504020204" pitchFamily="34" charset="0"/>
            </a:endParaRPr>
          </a:p>
        </p:txBody>
      </p:sp>
      <p:grpSp>
        <p:nvGrpSpPr>
          <p:cNvPr id="24" name="Group 23"/>
          <p:cNvGrpSpPr/>
          <p:nvPr/>
        </p:nvGrpSpPr>
        <p:grpSpPr>
          <a:xfrm>
            <a:off x="3363537" y="4000858"/>
            <a:ext cx="773340" cy="773340"/>
            <a:chOff x="3648868" y="2753915"/>
            <a:chExt cx="457200" cy="457200"/>
          </a:xfrm>
          <a:solidFill>
            <a:schemeClr val="bg1"/>
          </a:solidFill>
        </p:grpSpPr>
        <p:sp>
          <p:nvSpPr>
            <p:cNvPr id="25" name="Freeform 127"/>
            <p:cNvSpPr>
              <a:spLocks noEditPoints="1"/>
            </p:cNvSpPr>
            <p:nvPr/>
          </p:nvSpPr>
          <p:spPr bwMode="auto">
            <a:xfrm>
              <a:off x="3648868" y="2753915"/>
              <a:ext cx="457200" cy="457200"/>
            </a:xfrm>
            <a:custGeom>
              <a:avLst/>
              <a:gdLst>
                <a:gd name="T0" fmla="*/ 630 w 1152"/>
                <a:gd name="T1" fmla="*/ 780 h 1152"/>
                <a:gd name="T2" fmla="*/ 534 w 1152"/>
                <a:gd name="T3" fmla="*/ 739 h 1152"/>
                <a:gd name="T4" fmla="*/ 454 w 1152"/>
                <a:gd name="T5" fmla="*/ 674 h 1152"/>
                <a:gd name="T6" fmla="*/ 395 w 1152"/>
                <a:gd name="T7" fmla="*/ 588 h 1152"/>
                <a:gd name="T8" fmla="*/ 364 w 1152"/>
                <a:gd name="T9" fmla="*/ 487 h 1152"/>
                <a:gd name="T10" fmla="*/ 364 w 1152"/>
                <a:gd name="T11" fmla="*/ 378 h 1152"/>
                <a:gd name="T12" fmla="*/ 395 w 1152"/>
                <a:gd name="T13" fmla="*/ 276 h 1152"/>
                <a:gd name="T14" fmla="*/ 454 w 1152"/>
                <a:gd name="T15" fmla="*/ 190 h 1152"/>
                <a:gd name="T16" fmla="*/ 534 w 1152"/>
                <a:gd name="T17" fmla="*/ 124 h 1152"/>
                <a:gd name="T18" fmla="*/ 630 w 1152"/>
                <a:gd name="T19" fmla="*/ 83 h 1152"/>
                <a:gd name="T20" fmla="*/ 739 w 1152"/>
                <a:gd name="T21" fmla="*/ 72 h 1152"/>
                <a:gd name="T22" fmla="*/ 844 w 1152"/>
                <a:gd name="T23" fmla="*/ 94 h 1152"/>
                <a:gd name="T24" fmla="*/ 936 w 1152"/>
                <a:gd name="T25" fmla="*/ 143 h 1152"/>
                <a:gd name="T26" fmla="*/ 1009 w 1152"/>
                <a:gd name="T27" fmla="*/ 217 h 1152"/>
                <a:gd name="T28" fmla="*/ 1059 w 1152"/>
                <a:gd name="T29" fmla="*/ 309 h 1152"/>
                <a:gd name="T30" fmla="*/ 1079 w 1152"/>
                <a:gd name="T31" fmla="*/ 413 h 1152"/>
                <a:gd name="T32" fmla="*/ 1068 w 1152"/>
                <a:gd name="T33" fmla="*/ 522 h 1152"/>
                <a:gd name="T34" fmla="*/ 1028 w 1152"/>
                <a:gd name="T35" fmla="*/ 618 h 1152"/>
                <a:gd name="T36" fmla="*/ 963 w 1152"/>
                <a:gd name="T37" fmla="*/ 698 h 1152"/>
                <a:gd name="T38" fmla="*/ 876 w 1152"/>
                <a:gd name="T39" fmla="*/ 757 h 1152"/>
                <a:gd name="T40" fmla="*/ 775 w 1152"/>
                <a:gd name="T41" fmla="*/ 788 h 1152"/>
                <a:gd name="T42" fmla="*/ 163 w 1152"/>
                <a:gd name="T43" fmla="*/ 1077 h 1152"/>
                <a:gd name="T44" fmla="*/ 127 w 1152"/>
                <a:gd name="T45" fmla="*/ 1088 h 1152"/>
                <a:gd name="T46" fmla="*/ 92 w 1152"/>
                <a:gd name="T47" fmla="*/ 1077 h 1152"/>
                <a:gd name="T48" fmla="*/ 68 w 1152"/>
                <a:gd name="T49" fmla="*/ 1049 h 1152"/>
                <a:gd name="T50" fmla="*/ 65 w 1152"/>
                <a:gd name="T51" fmla="*/ 1012 h 1152"/>
                <a:gd name="T52" fmla="*/ 83 w 1152"/>
                <a:gd name="T53" fmla="*/ 979 h 1152"/>
                <a:gd name="T54" fmla="*/ 415 w 1152"/>
                <a:gd name="T55" fmla="*/ 737 h 1152"/>
                <a:gd name="T56" fmla="*/ 719 w 1152"/>
                <a:gd name="T57" fmla="*/ 0 h 1152"/>
                <a:gd name="T58" fmla="*/ 592 w 1152"/>
                <a:gd name="T59" fmla="*/ 19 h 1152"/>
                <a:gd name="T60" fmla="*/ 479 w 1152"/>
                <a:gd name="T61" fmla="*/ 74 h 1152"/>
                <a:gd name="T62" fmla="*/ 387 w 1152"/>
                <a:gd name="T63" fmla="*/ 157 h 1152"/>
                <a:gd name="T64" fmla="*/ 322 w 1152"/>
                <a:gd name="T65" fmla="*/ 264 h 1152"/>
                <a:gd name="T66" fmla="*/ 291 w 1152"/>
                <a:gd name="T67" fmla="*/ 387 h 1152"/>
                <a:gd name="T68" fmla="*/ 302 w 1152"/>
                <a:gd name="T69" fmla="*/ 537 h 1152"/>
                <a:gd name="T70" fmla="*/ 38 w 1152"/>
                <a:gd name="T71" fmla="*/ 934 h 1152"/>
                <a:gd name="T72" fmla="*/ 2 w 1152"/>
                <a:gd name="T73" fmla="*/ 999 h 1152"/>
                <a:gd name="T74" fmla="*/ 10 w 1152"/>
                <a:gd name="T75" fmla="*/ 1074 h 1152"/>
                <a:gd name="T76" fmla="*/ 56 w 1152"/>
                <a:gd name="T77" fmla="*/ 1130 h 1152"/>
                <a:gd name="T78" fmla="*/ 127 w 1152"/>
                <a:gd name="T79" fmla="*/ 1152 h 1152"/>
                <a:gd name="T80" fmla="*/ 199 w 1152"/>
                <a:gd name="T81" fmla="*/ 1129 h 1152"/>
                <a:gd name="T82" fmla="*/ 565 w 1152"/>
                <a:gd name="T83" fmla="*/ 834 h 1152"/>
                <a:gd name="T84" fmla="*/ 719 w 1152"/>
                <a:gd name="T85" fmla="*/ 864 h 1152"/>
                <a:gd name="T86" fmla="*/ 848 w 1152"/>
                <a:gd name="T87" fmla="*/ 844 h 1152"/>
                <a:gd name="T88" fmla="*/ 961 w 1152"/>
                <a:gd name="T89" fmla="*/ 790 h 1152"/>
                <a:gd name="T90" fmla="*/ 1053 w 1152"/>
                <a:gd name="T91" fmla="*/ 707 h 1152"/>
                <a:gd name="T92" fmla="*/ 1118 w 1152"/>
                <a:gd name="T93" fmla="*/ 600 h 1152"/>
                <a:gd name="T94" fmla="*/ 1149 w 1152"/>
                <a:gd name="T95" fmla="*/ 476 h 1152"/>
                <a:gd name="T96" fmla="*/ 1143 w 1152"/>
                <a:gd name="T97" fmla="*/ 345 h 1152"/>
                <a:gd name="T98" fmla="*/ 1100 w 1152"/>
                <a:gd name="T99" fmla="*/ 226 h 1152"/>
                <a:gd name="T100" fmla="*/ 1025 w 1152"/>
                <a:gd name="T101" fmla="*/ 126 h 1152"/>
                <a:gd name="T102" fmla="*/ 926 w 1152"/>
                <a:gd name="T103" fmla="*/ 53 h 1152"/>
                <a:gd name="T104" fmla="*/ 807 w 1152"/>
                <a:gd name="T105" fmla="*/ 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2" h="1152">
                  <a:moveTo>
                    <a:pt x="719" y="792"/>
                  </a:moveTo>
                  <a:lnTo>
                    <a:pt x="701" y="791"/>
                  </a:lnTo>
                  <a:lnTo>
                    <a:pt x="683" y="790"/>
                  </a:lnTo>
                  <a:lnTo>
                    <a:pt x="665" y="788"/>
                  </a:lnTo>
                  <a:lnTo>
                    <a:pt x="647" y="785"/>
                  </a:lnTo>
                  <a:lnTo>
                    <a:pt x="630" y="780"/>
                  </a:lnTo>
                  <a:lnTo>
                    <a:pt x="613" y="776"/>
                  </a:lnTo>
                  <a:lnTo>
                    <a:pt x="596" y="770"/>
                  </a:lnTo>
                  <a:lnTo>
                    <a:pt x="580" y="763"/>
                  </a:lnTo>
                  <a:lnTo>
                    <a:pt x="564" y="757"/>
                  </a:lnTo>
                  <a:lnTo>
                    <a:pt x="549" y="748"/>
                  </a:lnTo>
                  <a:lnTo>
                    <a:pt x="534" y="739"/>
                  </a:lnTo>
                  <a:lnTo>
                    <a:pt x="519" y="731"/>
                  </a:lnTo>
                  <a:lnTo>
                    <a:pt x="505" y="720"/>
                  </a:lnTo>
                  <a:lnTo>
                    <a:pt x="491" y="709"/>
                  </a:lnTo>
                  <a:lnTo>
                    <a:pt x="478" y="698"/>
                  </a:lnTo>
                  <a:lnTo>
                    <a:pt x="466" y="687"/>
                  </a:lnTo>
                  <a:lnTo>
                    <a:pt x="454" y="674"/>
                  </a:lnTo>
                  <a:lnTo>
                    <a:pt x="442" y="661"/>
                  </a:lnTo>
                  <a:lnTo>
                    <a:pt x="431" y="648"/>
                  </a:lnTo>
                  <a:lnTo>
                    <a:pt x="421" y="634"/>
                  </a:lnTo>
                  <a:lnTo>
                    <a:pt x="412" y="618"/>
                  </a:lnTo>
                  <a:lnTo>
                    <a:pt x="403" y="603"/>
                  </a:lnTo>
                  <a:lnTo>
                    <a:pt x="395" y="588"/>
                  </a:lnTo>
                  <a:lnTo>
                    <a:pt x="388" y="572"/>
                  </a:lnTo>
                  <a:lnTo>
                    <a:pt x="381" y="556"/>
                  </a:lnTo>
                  <a:lnTo>
                    <a:pt x="376" y="539"/>
                  </a:lnTo>
                  <a:lnTo>
                    <a:pt x="372" y="522"/>
                  </a:lnTo>
                  <a:lnTo>
                    <a:pt x="367" y="504"/>
                  </a:lnTo>
                  <a:lnTo>
                    <a:pt x="364" y="487"/>
                  </a:lnTo>
                  <a:lnTo>
                    <a:pt x="362" y="468"/>
                  </a:lnTo>
                  <a:lnTo>
                    <a:pt x="361" y="450"/>
                  </a:lnTo>
                  <a:lnTo>
                    <a:pt x="360" y="432"/>
                  </a:lnTo>
                  <a:lnTo>
                    <a:pt x="361" y="413"/>
                  </a:lnTo>
                  <a:lnTo>
                    <a:pt x="362" y="395"/>
                  </a:lnTo>
                  <a:lnTo>
                    <a:pt x="364" y="378"/>
                  </a:lnTo>
                  <a:lnTo>
                    <a:pt x="367" y="359"/>
                  </a:lnTo>
                  <a:lnTo>
                    <a:pt x="372" y="342"/>
                  </a:lnTo>
                  <a:lnTo>
                    <a:pt x="376" y="325"/>
                  </a:lnTo>
                  <a:lnTo>
                    <a:pt x="381" y="309"/>
                  </a:lnTo>
                  <a:lnTo>
                    <a:pt x="388" y="292"/>
                  </a:lnTo>
                  <a:lnTo>
                    <a:pt x="395" y="276"/>
                  </a:lnTo>
                  <a:lnTo>
                    <a:pt x="403" y="260"/>
                  </a:lnTo>
                  <a:lnTo>
                    <a:pt x="412" y="245"/>
                  </a:lnTo>
                  <a:lnTo>
                    <a:pt x="421" y="231"/>
                  </a:lnTo>
                  <a:lnTo>
                    <a:pt x="431" y="217"/>
                  </a:lnTo>
                  <a:lnTo>
                    <a:pt x="442" y="203"/>
                  </a:lnTo>
                  <a:lnTo>
                    <a:pt x="454" y="190"/>
                  </a:lnTo>
                  <a:lnTo>
                    <a:pt x="466" y="178"/>
                  </a:lnTo>
                  <a:lnTo>
                    <a:pt x="478" y="166"/>
                  </a:lnTo>
                  <a:lnTo>
                    <a:pt x="491" y="154"/>
                  </a:lnTo>
                  <a:lnTo>
                    <a:pt x="505" y="143"/>
                  </a:lnTo>
                  <a:lnTo>
                    <a:pt x="519" y="134"/>
                  </a:lnTo>
                  <a:lnTo>
                    <a:pt x="534" y="124"/>
                  </a:lnTo>
                  <a:lnTo>
                    <a:pt x="549" y="115"/>
                  </a:lnTo>
                  <a:lnTo>
                    <a:pt x="564" y="108"/>
                  </a:lnTo>
                  <a:lnTo>
                    <a:pt x="580" y="100"/>
                  </a:lnTo>
                  <a:lnTo>
                    <a:pt x="596" y="94"/>
                  </a:lnTo>
                  <a:lnTo>
                    <a:pt x="613" y="88"/>
                  </a:lnTo>
                  <a:lnTo>
                    <a:pt x="630" y="83"/>
                  </a:lnTo>
                  <a:lnTo>
                    <a:pt x="647" y="80"/>
                  </a:lnTo>
                  <a:lnTo>
                    <a:pt x="665" y="76"/>
                  </a:lnTo>
                  <a:lnTo>
                    <a:pt x="683" y="74"/>
                  </a:lnTo>
                  <a:lnTo>
                    <a:pt x="701" y="72"/>
                  </a:lnTo>
                  <a:lnTo>
                    <a:pt x="719" y="72"/>
                  </a:lnTo>
                  <a:lnTo>
                    <a:pt x="739" y="72"/>
                  </a:lnTo>
                  <a:lnTo>
                    <a:pt x="757" y="74"/>
                  </a:lnTo>
                  <a:lnTo>
                    <a:pt x="775" y="76"/>
                  </a:lnTo>
                  <a:lnTo>
                    <a:pt x="793" y="80"/>
                  </a:lnTo>
                  <a:lnTo>
                    <a:pt x="810" y="83"/>
                  </a:lnTo>
                  <a:lnTo>
                    <a:pt x="827" y="88"/>
                  </a:lnTo>
                  <a:lnTo>
                    <a:pt x="844" y="94"/>
                  </a:lnTo>
                  <a:lnTo>
                    <a:pt x="860" y="100"/>
                  </a:lnTo>
                  <a:lnTo>
                    <a:pt x="876" y="108"/>
                  </a:lnTo>
                  <a:lnTo>
                    <a:pt x="891" y="115"/>
                  </a:lnTo>
                  <a:lnTo>
                    <a:pt x="906" y="124"/>
                  </a:lnTo>
                  <a:lnTo>
                    <a:pt x="921" y="134"/>
                  </a:lnTo>
                  <a:lnTo>
                    <a:pt x="936" y="143"/>
                  </a:lnTo>
                  <a:lnTo>
                    <a:pt x="948" y="154"/>
                  </a:lnTo>
                  <a:lnTo>
                    <a:pt x="963" y="166"/>
                  </a:lnTo>
                  <a:lnTo>
                    <a:pt x="974" y="178"/>
                  </a:lnTo>
                  <a:lnTo>
                    <a:pt x="986" y="190"/>
                  </a:lnTo>
                  <a:lnTo>
                    <a:pt x="998" y="203"/>
                  </a:lnTo>
                  <a:lnTo>
                    <a:pt x="1009" y="217"/>
                  </a:lnTo>
                  <a:lnTo>
                    <a:pt x="1019" y="231"/>
                  </a:lnTo>
                  <a:lnTo>
                    <a:pt x="1028" y="245"/>
                  </a:lnTo>
                  <a:lnTo>
                    <a:pt x="1037" y="260"/>
                  </a:lnTo>
                  <a:lnTo>
                    <a:pt x="1045" y="276"/>
                  </a:lnTo>
                  <a:lnTo>
                    <a:pt x="1052" y="292"/>
                  </a:lnTo>
                  <a:lnTo>
                    <a:pt x="1059" y="309"/>
                  </a:lnTo>
                  <a:lnTo>
                    <a:pt x="1064" y="325"/>
                  </a:lnTo>
                  <a:lnTo>
                    <a:pt x="1068" y="342"/>
                  </a:lnTo>
                  <a:lnTo>
                    <a:pt x="1073" y="359"/>
                  </a:lnTo>
                  <a:lnTo>
                    <a:pt x="1076" y="378"/>
                  </a:lnTo>
                  <a:lnTo>
                    <a:pt x="1078" y="395"/>
                  </a:lnTo>
                  <a:lnTo>
                    <a:pt x="1079" y="413"/>
                  </a:lnTo>
                  <a:lnTo>
                    <a:pt x="1080" y="432"/>
                  </a:lnTo>
                  <a:lnTo>
                    <a:pt x="1079" y="450"/>
                  </a:lnTo>
                  <a:lnTo>
                    <a:pt x="1078" y="468"/>
                  </a:lnTo>
                  <a:lnTo>
                    <a:pt x="1076" y="487"/>
                  </a:lnTo>
                  <a:lnTo>
                    <a:pt x="1073" y="504"/>
                  </a:lnTo>
                  <a:lnTo>
                    <a:pt x="1068" y="522"/>
                  </a:lnTo>
                  <a:lnTo>
                    <a:pt x="1064" y="539"/>
                  </a:lnTo>
                  <a:lnTo>
                    <a:pt x="1059" y="556"/>
                  </a:lnTo>
                  <a:lnTo>
                    <a:pt x="1052" y="572"/>
                  </a:lnTo>
                  <a:lnTo>
                    <a:pt x="1045" y="588"/>
                  </a:lnTo>
                  <a:lnTo>
                    <a:pt x="1037" y="603"/>
                  </a:lnTo>
                  <a:lnTo>
                    <a:pt x="1028" y="618"/>
                  </a:lnTo>
                  <a:lnTo>
                    <a:pt x="1019" y="634"/>
                  </a:lnTo>
                  <a:lnTo>
                    <a:pt x="1009" y="648"/>
                  </a:lnTo>
                  <a:lnTo>
                    <a:pt x="998" y="661"/>
                  </a:lnTo>
                  <a:lnTo>
                    <a:pt x="986" y="674"/>
                  </a:lnTo>
                  <a:lnTo>
                    <a:pt x="974" y="687"/>
                  </a:lnTo>
                  <a:lnTo>
                    <a:pt x="963" y="698"/>
                  </a:lnTo>
                  <a:lnTo>
                    <a:pt x="948" y="709"/>
                  </a:lnTo>
                  <a:lnTo>
                    <a:pt x="936" y="720"/>
                  </a:lnTo>
                  <a:lnTo>
                    <a:pt x="921" y="731"/>
                  </a:lnTo>
                  <a:lnTo>
                    <a:pt x="906" y="739"/>
                  </a:lnTo>
                  <a:lnTo>
                    <a:pt x="891" y="748"/>
                  </a:lnTo>
                  <a:lnTo>
                    <a:pt x="876" y="757"/>
                  </a:lnTo>
                  <a:lnTo>
                    <a:pt x="860" y="763"/>
                  </a:lnTo>
                  <a:lnTo>
                    <a:pt x="844" y="770"/>
                  </a:lnTo>
                  <a:lnTo>
                    <a:pt x="827" y="776"/>
                  </a:lnTo>
                  <a:lnTo>
                    <a:pt x="810" y="780"/>
                  </a:lnTo>
                  <a:lnTo>
                    <a:pt x="793" y="785"/>
                  </a:lnTo>
                  <a:lnTo>
                    <a:pt x="775" y="788"/>
                  </a:lnTo>
                  <a:lnTo>
                    <a:pt x="757" y="790"/>
                  </a:lnTo>
                  <a:lnTo>
                    <a:pt x="739" y="791"/>
                  </a:lnTo>
                  <a:lnTo>
                    <a:pt x="719" y="792"/>
                  </a:lnTo>
                  <a:close/>
                  <a:moveTo>
                    <a:pt x="173" y="1069"/>
                  </a:moveTo>
                  <a:lnTo>
                    <a:pt x="168" y="1073"/>
                  </a:lnTo>
                  <a:lnTo>
                    <a:pt x="163" y="1077"/>
                  </a:lnTo>
                  <a:lnTo>
                    <a:pt x="158" y="1081"/>
                  </a:lnTo>
                  <a:lnTo>
                    <a:pt x="152" y="1083"/>
                  </a:lnTo>
                  <a:lnTo>
                    <a:pt x="146" y="1085"/>
                  </a:lnTo>
                  <a:lnTo>
                    <a:pt x="141" y="1087"/>
                  </a:lnTo>
                  <a:lnTo>
                    <a:pt x="134" y="1088"/>
                  </a:lnTo>
                  <a:lnTo>
                    <a:pt x="127" y="1088"/>
                  </a:lnTo>
                  <a:lnTo>
                    <a:pt x="120" y="1088"/>
                  </a:lnTo>
                  <a:lnTo>
                    <a:pt x="115" y="1087"/>
                  </a:lnTo>
                  <a:lnTo>
                    <a:pt x="108" y="1085"/>
                  </a:lnTo>
                  <a:lnTo>
                    <a:pt x="103" y="1083"/>
                  </a:lnTo>
                  <a:lnTo>
                    <a:pt x="96" y="1081"/>
                  </a:lnTo>
                  <a:lnTo>
                    <a:pt x="92" y="1077"/>
                  </a:lnTo>
                  <a:lnTo>
                    <a:pt x="87" y="1074"/>
                  </a:lnTo>
                  <a:lnTo>
                    <a:pt x="82" y="1070"/>
                  </a:lnTo>
                  <a:lnTo>
                    <a:pt x="78" y="1066"/>
                  </a:lnTo>
                  <a:lnTo>
                    <a:pt x="75" y="1060"/>
                  </a:lnTo>
                  <a:lnTo>
                    <a:pt x="71" y="1055"/>
                  </a:lnTo>
                  <a:lnTo>
                    <a:pt x="68" y="1049"/>
                  </a:lnTo>
                  <a:lnTo>
                    <a:pt x="66" y="1044"/>
                  </a:lnTo>
                  <a:lnTo>
                    <a:pt x="65" y="1038"/>
                  </a:lnTo>
                  <a:lnTo>
                    <a:pt x="64" y="1031"/>
                  </a:lnTo>
                  <a:lnTo>
                    <a:pt x="64" y="1025"/>
                  </a:lnTo>
                  <a:lnTo>
                    <a:pt x="64" y="1018"/>
                  </a:lnTo>
                  <a:lnTo>
                    <a:pt x="65" y="1012"/>
                  </a:lnTo>
                  <a:lnTo>
                    <a:pt x="66" y="1006"/>
                  </a:lnTo>
                  <a:lnTo>
                    <a:pt x="69" y="1000"/>
                  </a:lnTo>
                  <a:lnTo>
                    <a:pt x="71" y="994"/>
                  </a:lnTo>
                  <a:lnTo>
                    <a:pt x="75" y="989"/>
                  </a:lnTo>
                  <a:lnTo>
                    <a:pt x="79" y="984"/>
                  </a:lnTo>
                  <a:lnTo>
                    <a:pt x="83" y="979"/>
                  </a:lnTo>
                  <a:lnTo>
                    <a:pt x="82" y="979"/>
                  </a:lnTo>
                  <a:lnTo>
                    <a:pt x="373" y="689"/>
                  </a:lnTo>
                  <a:lnTo>
                    <a:pt x="383" y="702"/>
                  </a:lnTo>
                  <a:lnTo>
                    <a:pt x="393" y="714"/>
                  </a:lnTo>
                  <a:lnTo>
                    <a:pt x="404" y="725"/>
                  </a:lnTo>
                  <a:lnTo>
                    <a:pt x="415" y="737"/>
                  </a:lnTo>
                  <a:lnTo>
                    <a:pt x="426" y="748"/>
                  </a:lnTo>
                  <a:lnTo>
                    <a:pt x="438" y="759"/>
                  </a:lnTo>
                  <a:lnTo>
                    <a:pt x="451" y="769"/>
                  </a:lnTo>
                  <a:lnTo>
                    <a:pt x="462" y="778"/>
                  </a:lnTo>
                  <a:lnTo>
                    <a:pt x="173" y="1069"/>
                  </a:lnTo>
                  <a:close/>
                  <a:moveTo>
                    <a:pt x="719" y="0"/>
                  </a:moveTo>
                  <a:lnTo>
                    <a:pt x="698" y="1"/>
                  </a:lnTo>
                  <a:lnTo>
                    <a:pt x="676" y="2"/>
                  </a:lnTo>
                  <a:lnTo>
                    <a:pt x="655" y="5"/>
                  </a:lnTo>
                  <a:lnTo>
                    <a:pt x="633" y="8"/>
                  </a:lnTo>
                  <a:lnTo>
                    <a:pt x="611" y="14"/>
                  </a:lnTo>
                  <a:lnTo>
                    <a:pt x="592" y="19"/>
                  </a:lnTo>
                  <a:lnTo>
                    <a:pt x="572" y="27"/>
                  </a:lnTo>
                  <a:lnTo>
                    <a:pt x="552" y="34"/>
                  </a:lnTo>
                  <a:lnTo>
                    <a:pt x="533" y="43"/>
                  </a:lnTo>
                  <a:lnTo>
                    <a:pt x="514" y="53"/>
                  </a:lnTo>
                  <a:lnTo>
                    <a:pt x="496" y="62"/>
                  </a:lnTo>
                  <a:lnTo>
                    <a:pt x="479" y="74"/>
                  </a:lnTo>
                  <a:lnTo>
                    <a:pt x="461" y="86"/>
                  </a:lnTo>
                  <a:lnTo>
                    <a:pt x="445" y="99"/>
                  </a:lnTo>
                  <a:lnTo>
                    <a:pt x="430" y="112"/>
                  </a:lnTo>
                  <a:lnTo>
                    <a:pt x="415" y="126"/>
                  </a:lnTo>
                  <a:lnTo>
                    <a:pt x="400" y="141"/>
                  </a:lnTo>
                  <a:lnTo>
                    <a:pt x="387" y="157"/>
                  </a:lnTo>
                  <a:lnTo>
                    <a:pt x="374" y="174"/>
                  </a:lnTo>
                  <a:lnTo>
                    <a:pt x="362" y="191"/>
                  </a:lnTo>
                  <a:lnTo>
                    <a:pt x="350" y="208"/>
                  </a:lnTo>
                  <a:lnTo>
                    <a:pt x="340" y="226"/>
                  </a:lnTo>
                  <a:lnTo>
                    <a:pt x="331" y="245"/>
                  </a:lnTo>
                  <a:lnTo>
                    <a:pt x="322" y="264"/>
                  </a:lnTo>
                  <a:lnTo>
                    <a:pt x="314" y="284"/>
                  </a:lnTo>
                  <a:lnTo>
                    <a:pt x="307" y="303"/>
                  </a:lnTo>
                  <a:lnTo>
                    <a:pt x="302" y="324"/>
                  </a:lnTo>
                  <a:lnTo>
                    <a:pt x="297" y="345"/>
                  </a:lnTo>
                  <a:lnTo>
                    <a:pt x="293" y="366"/>
                  </a:lnTo>
                  <a:lnTo>
                    <a:pt x="291" y="387"/>
                  </a:lnTo>
                  <a:lnTo>
                    <a:pt x="289" y="410"/>
                  </a:lnTo>
                  <a:lnTo>
                    <a:pt x="287" y="432"/>
                  </a:lnTo>
                  <a:lnTo>
                    <a:pt x="289" y="459"/>
                  </a:lnTo>
                  <a:lnTo>
                    <a:pt x="292" y="486"/>
                  </a:lnTo>
                  <a:lnTo>
                    <a:pt x="295" y="512"/>
                  </a:lnTo>
                  <a:lnTo>
                    <a:pt x="302" y="537"/>
                  </a:lnTo>
                  <a:lnTo>
                    <a:pt x="308" y="562"/>
                  </a:lnTo>
                  <a:lnTo>
                    <a:pt x="317" y="587"/>
                  </a:lnTo>
                  <a:lnTo>
                    <a:pt x="326" y="611"/>
                  </a:lnTo>
                  <a:lnTo>
                    <a:pt x="338" y="634"/>
                  </a:lnTo>
                  <a:lnTo>
                    <a:pt x="38" y="934"/>
                  </a:lnTo>
                  <a:lnTo>
                    <a:pt x="38" y="934"/>
                  </a:lnTo>
                  <a:lnTo>
                    <a:pt x="29" y="944"/>
                  </a:lnTo>
                  <a:lnTo>
                    <a:pt x="22" y="953"/>
                  </a:lnTo>
                  <a:lnTo>
                    <a:pt x="15" y="964"/>
                  </a:lnTo>
                  <a:lnTo>
                    <a:pt x="10" y="975"/>
                  </a:lnTo>
                  <a:lnTo>
                    <a:pt x="6" y="987"/>
                  </a:lnTo>
                  <a:lnTo>
                    <a:pt x="2" y="999"/>
                  </a:lnTo>
                  <a:lnTo>
                    <a:pt x="0" y="1012"/>
                  </a:lnTo>
                  <a:lnTo>
                    <a:pt x="0" y="1025"/>
                  </a:lnTo>
                  <a:lnTo>
                    <a:pt x="0" y="1038"/>
                  </a:lnTo>
                  <a:lnTo>
                    <a:pt x="2" y="1050"/>
                  </a:lnTo>
                  <a:lnTo>
                    <a:pt x="6" y="1062"/>
                  </a:lnTo>
                  <a:lnTo>
                    <a:pt x="10" y="1074"/>
                  </a:lnTo>
                  <a:lnTo>
                    <a:pt x="15" y="1085"/>
                  </a:lnTo>
                  <a:lnTo>
                    <a:pt x="22" y="1096"/>
                  </a:lnTo>
                  <a:lnTo>
                    <a:pt x="29" y="1106"/>
                  </a:lnTo>
                  <a:lnTo>
                    <a:pt x="37" y="1114"/>
                  </a:lnTo>
                  <a:lnTo>
                    <a:pt x="47" y="1123"/>
                  </a:lnTo>
                  <a:lnTo>
                    <a:pt x="56" y="1130"/>
                  </a:lnTo>
                  <a:lnTo>
                    <a:pt x="66" y="1137"/>
                  </a:lnTo>
                  <a:lnTo>
                    <a:pt x="78" y="1142"/>
                  </a:lnTo>
                  <a:lnTo>
                    <a:pt x="89" y="1147"/>
                  </a:lnTo>
                  <a:lnTo>
                    <a:pt x="102" y="1150"/>
                  </a:lnTo>
                  <a:lnTo>
                    <a:pt x="114" y="1151"/>
                  </a:lnTo>
                  <a:lnTo>
                    <a:pt x="127" y="1152"/>
                  </a:lnTo>
                  <a:lnTo>
                    <a:pt x="141" y="1151"/>
                  </a:lnTo>
                  <a:lnTo>
                    <a:pt x="152" y="1149"/>
                  </a:lnTo>
                  <a:lnTo>
                    <a:pt x="165" y="1147"/>
                  </a:lnTo>
                  <a:lnTo>
                    <a:pt x="177" y="1141"/>
                  </a:lnTo>
                  <a:lnTo>
                    <a:pt x="188" y="1136"/>
                  </a:lnTo>
                  <a:lnTo>
                    <a:pt x="199" y="1129"/>
                  </a:lnTo>
                  <a:lnTo>
                    <a:pt x="209" y="1122"/>
                  </a:lnTo>
                  <a:lnTo>
                    <a:pt x="217" y="1114"/>
                  </a:lnTo>
                  <a:lnTo>
                    <a:pt x="217" y="1114"/>
                  </a:lnTo>
                  <a:lnTo>
                    <a:pt x="518" y="814"/>
                  </a:lnTo>
                  <a:lnTo>
                    <a:pt x="541" y="825"/>
                  </a:lnTo>
                  <a:lnTo>
                    <a:pt x="565" y="834"/>
                  </a:lnTo>
                  <a:lnTo>
                    <a:pt x="589" y="843"/>
                  </a:lnTo>
                  <a:lnTo>
                    <a:pt x="614" y="851"/>
                  </a:lnTo>
                  <a:lnTo>
                    <a:pt x="640" y="856"/>
                  </a:lnTo>
                  <a:lnTo>
                    <a:pt x="667" y="860"/>
                  </a:lnTo>
                  <a:lnTo>
                    <a:pt x="692" y="864"/>
                  </a:lnTo>
                  <a:lnTo>
                    <a:pt x="719" y="864"/>
                  </a:lnTo>
                  <a:lnTo>
                    <a:pt x="742" y="864"/>
                  </a:lnTo>
                  <a:lnTo>
                    <a:pt x="764" y="861"/>
                  </a:lnTo>
                  <a:lnTo>
                    <a:pt x="785" y="859"/>
                  </a:lnTo>
                  <a:lnTo>
                    <a:pt x="807" y="855"/>
                  </a:lnTo>
                  <a:lnTo>
                    <a:pt x="827" y="851"/>
                  </a:lnTo>
                  <a:lnTo>
                    <a:pt x="848" y="844"/>
                  </a:lnTo>
                  <a:lnTo>
                    <a:pt x="869" y="838"/>
                  </a:lnTo>
                  <a:lnTo>
                    <a:pt x="888" y="830"/>
                  </a:lnTo>
                  <a:lnTo>
                    <a:pt x="907" y="822"/>
                  </a:lnTo>
                  <a:lnTo>
                    <a:pt x="926" y="812"/>
                  </a:lnTo>
                  <a:lnTo>
                    <a:pt x="944" y="801"/>
                  </a:lnTo>
                  <a:lnTo>
                    <a:pt x="961" y="790"/>
                  </a:lnTo>
                  <a:lnTo>
                    <a:pt x="979" y="778"/>
                  </a:lnTo>
                  <a:lnTo>
                    <a:pt x="995" y="765"/>
                  </a:lnTo>
                  <a:lnTo>
                    <a:pt x="1010" y="751"/>
                  </a:lnTo>
                  <a:lnTo>
                    <a:pt x="1025" y="737"/>
                  </a:lnTo>
                  <a:lnTo>
                    <a:pt x="1040" y="722"/>
                  </a:lnTo>
                  <a:lnTo>
                    <a:pt x="1053" y="707"/>
                  </a:lnTo>
                  <a:lnTo>
                    <a:pt x="1066" y="691"/>
                  </a:lnTo>
                  <a:lnTo>
                    <a:pt x="1078" y="674"/>
                  </a:lnTo>
                  <a:lnTo>
                    <a:pt x="1090" y="656"/>
                  </a:lnTo>
                  <a:lnTo>
                    <a:pt x="1100" y="638"/>
                  </a:lnTo>
                  <a:lnTo>
                    <a:pt x="1109" y="620"/>
                  </a:lnTo>
                  <a:lnTo>
                    <a:pt x="1118" y="600"/>
                  </a:lnTo>
                  <a:lnTo>
                    <a:pt x="1126" y="581"/>
                  </a:lnTo>
                  <a:lnTo>
                    <a:pt x="1132" y="560"/>
                  </a:lnTo>
                  <a:lnTo>
                    <a:pt x="1139" y="540"/>
                  </a:lnTo>
                  <a:lnTo>
                    <a:pt x="1143" y="519"/>
                  </a:lnTo>
                  <a:lnTo>
                    <a:pt x="1147" y="498"/>
                  </a:lnTo>
                  <a:lnTo>
                    <a:pt x="1149" y="476"/>
                  </a:lnTo>
                  <a:lnTo>
                    <a:pt x="1152" y="454"/>
                  </a:lnTo>
                  <a:lnTo>
                    <a:pt x="1152" y="432"/>
                  </a:lnTo>
                  <a:lnTo>
                    <a:pt x="1152" y="410"/>
                  </a:lnTo>
                  <a:lnTo>
                    <a:pt x="1149" y="387"/>
                  </a:lnTo>
                  <a:lnTo>
                    <a:pt x="1147" y="366"/>
                  </a:lnTo>
                  <a:lnTo>
                    <a:pt x="1143" y="345"/>
                  </a:lnTo>
                  <a:lnTo>
                    <a:pt x="1139" y="324"/>
                  </a:lnTo>
                  <a:lnTo>
                    <a:pt x="1132" y="303"/>
                  </a:lnTo>
                  <a:lnTo>
                    <a:pt x="1126" y="284"/>
                  </a:lnTo>
                  <a:lnTo>
                    <a:pt x="1118" y="264"/>
                  </a:lnTo>
                  <a:lnTo>
                    <a:pt x="1109" y="245"/>
                  </a:lnTo>
                  <a:lnTo>
                    <a:pt x="1100" y="226"/>
                  </a:lnTo>
                  <a:lnTo>
                    <a:pt x="1090" y="208"/>
                  </a:lnTo>
                  <a:lnTo>
                    <a:pt x="1078" y="191"/>
                  </a:lnTo>
                  <a:lnTo>
                    <a:pt x="1066" y="174"/>
                  </a:lnTo>
                  <a:lnTo>
                    <a:pt x="1053" y="157"/>
                  </a:lnTo>
                  <a:lnTo>
                    <a:pt x="1040" y="141"/>
                  </a:lnTo>
                  <a:lnTo>
                    <a:pt x="1025" y="126"/>
                  </a:lnTo>
                  <a:lnTo>
                    <a:pt x="1010" y="112"/>
                  </a:lnTo>
                  <a:lnTo>
                    <a:pt x="995" y="99"/>
                  </a:lnTo>
                  <a:lnTo>
                    <a:pt x="979" y="86"/>
                  </a:lnTo>
                  <a:lnTo>
                    <a:pt x="961" y="74"/>
                  </a:lnTo>
                  <a:lnTo>
                    <a:pt x="944" y="62"/>
                  </a:lnTo>
                  <a:lnTo>
                    <a:pt x="926" y="53"/>
                  </a:lnTo>
                  <a:lnTo>
                    <a:pt x="907" y="43"/>
                  </a:lnTo>
                  <a:lnTo>
                    <a:pt x="888" y="34"/>
                  </a:lnTo>
                  <a:lnTo>
                    <a:pt x="869" y="27"/>
                  </a:lnTo>
                  <a:lnTo>
                    <a:pt x="848" y="19"/>
                  </a:lnTo>
                  <a:lnTo>
                    <a:pt x="827" y="14"/>
                  </a:lnTo>
                  <a:lnTo>
                    <a:pt x="807" y="8"/>
                  </a:lnTo>
                  <a:lnTo>
                    <a:pt x="785" y="5"/>
                  </a:lnTo>
                  <a:lnTo>
                    <a:pt x="764" y="2"/>
                  </a:lnTo>
                  <a:lnTo>
                    <a:pt x="742" y="1"/>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8"/>
            <p:cNvSpPr>
              <a:spLocks/>
            </p:cNvSpPr>
            <p:nvPr/>
          </p:nvSpPr>
          <p:spPr bwMode="auto">
            <a:xfrm>
              <a:off x="3834606" y="2825353"/>
              <a:ext cx="106363" cy="107950"/>
            </a:xfrm>
            <a:custGeom>
              <a:avLst/>
              <a:gdLst>
                <a:gd name="T0" fmla="*/ 239 w 270"/>
                <a:gd name="T1" fmla="*/ 0 h 270"/>
                <a:gd name="T2" fmla="*/ 214 w 270"/>
                <a:gd name="T3" fmla="*/ 3 h 270"/>
                <a:gd name="T4" fmla="*/ 189 w 270"/>
                <a:gd name="T5" fmla="*/ 8 h 270"/>
                <a:gd name="T6" fmla="*/ 165 w 270"/>
                <a:gd name="T7" fmla="*/ 15 h 270"/>
                <a:gd name="T8" fmla="*/ 142 w 270"/>
                <a:gd name="T9" fmla="*/ 25 h 270"/>
                <a:gd name="T10" fmla="*/ 121 w 270"/>
                <a:gd name="T11" fmla="*/ 37 h 270"/>
                <a:gd name="T12" fmla="*/ 101 w 270"/>
                <a:gd name="T13" fmla="*/ 50 h 270"/>
                <a:gd name="T14" fmla="*/ 83 w 270"/>
                <a:gd name="T15" fmla="*/ 66 h 270"/>
                <a:gd name="T16" fmla="*/ 66 w 270"/>
                <a:gd name="T17" fmla="*/ 82 h 270"/>
                <a:gd name="T18" fmla="*/ 50 w 270"/>
                <a:gd name="T19" fmla="*/ 102 h 270"/>
                <a:gd name="T20" fmla="*/ 37 w 270"/>
                <a:gd name="T21" fmla="*/ 121 h 270"/>
                <a:gd name="T22" fmla="*/ 25 w 270"/>
                <a:gd name="T23" fmla="*/ 143 h 270"/>
                <a:gd name="T24" fmla="*/ 15 w 270"/>
                <a:gd name="T25" fmla="*/ 165 h 270"/>
                <a:gd name="T26" fmla="*/ 7 w 270"/>
                <a:gd name="T27" fmla="*/ 189 h 270"/>
                <a:gd name="T28" fmla="*/ 3 w 270"/>
                <a:gd name="T29" fmla="*/ 214 h 270"/>
                <a:gd name="T30" fmla="*/ 0 w 270"/>
                <a:gd name="T31" fmla="*/ 239 h 270"/>
                <a:gd name="T32" fmla="*/ 0 w 270"/>
                <a:gd name="T33" fmla="*/ 256 h 270"/>
                <a:gd name="T34" fmla="*/ 3 w 270"/>
                <a:gd name="T35" fmla="*/ 262 h 270"/>
                <a:gd name="T36" fmla="*/ 7 w 270"/>
                <a:gd name="T37" fmla="*/ 267 h 270"/>
                <a:gd name="T38" fmla="*/ 14 w 270"/>
                <a:gd name="T39" fmla="*/ 270 h 270"/>
                <a:gd name="T40" fmla="*/ 21 w 270"/>
                <a:gd name="T41" fmla="*/ 270 h 270"/>
                <a:gd name="T42" fmla="*/ 28 w 270"/>
                <a:gd name="T43" fmla="*/ 267 h 270"/>
                <a:gd name="T44" fmla="*/ 33 w 270"/>
                <a:gd name="T45" fmla="*/ 262 h 270"/>
                <a:gd name="T46" fmla="*/ 35 w 270"/>
                <a:gd name="T47" fmla="*/ 256 h 270"/>
                <a:gd name="T48" fmla="*/ 37 w 270"/>
                <a:gd name="T49" fmla="*/ 241 h 270"/>
                <a:gd name="T50" fmla="*/ 39 w 270"/>
                <a:gd name="T51" fmla="*/ 219 h 270"/>
                <a:gd name="T52" fmla="*/ 45 w 270"/>
                <a:gd name="T53" fmla="*/ 188 h 270"/>
                <a:gd name="T54" fmla="*/ 62 w 270"/>
                <a:gd name="T55" fmla="*/ 149 h 270"/>
                <a:gd name="T56" fmla="*/ 85 w 270"/>
                <a:gd name="T57" fmla="*/ 114 h 270"/>
                <a:gd name="T58" fmla="*/ 114 w 270"/>
                <a:gd name="T59" fmla="*/ 85 h 270"/>
                <a:gd name="T60" fmla="*/ 149 w 270"/>
                <a:gd name="T61" fmla="*/ 62 h 270"/>
                <a:gd name="T62" fmla="*/ 188 w 270"/>
                <a:gd name="T63" fmla="*/ 45 h 270"/>
                <a:gd name="T64" fmla="*/ 219 w 270"/>
                <a:gd name="T65" fmla="*/ 39 h 270"/>
                <a:gd name="T66" fmla="*/ 241 w 270"/>
                <a:gd name="T67" fmla="*/ 37 h 270"/>
                <a:gd name="T68" fmla="*/ 256 w 270"/>
                <a:gd name="T69" fmla="*/ 36 h 270"/>
                <a:gd name="T70" fmla="*/ 262 w 270"/>
                <a:gd name="T71" fmla="*/ 32 h 270"/>
                <a:gd name="T72" fmla="*/ 267 w 270"/>
                <a:gd name="T73" fmla="*/ 28 h 270"/>
                <a:gd name="T74" fmla="*/ 270 w 270"/>
                <a:gd name="T75" fmla="*/ 22 h 270"/>
                <a:gd name="T76" fmla="*/ 270 w 270"/>
                <a:gd name="T77" fmla="*/ 14 h 270"/>
                <a:gd name="T78" fmla="*/ 267 w 270"/>
                <a:gd name="T79" fmla="*/ 8 h 270"/>
                <a:gd name="T80" fmla="*/ 262 w 270"/>
                <a:gd name="T81" fmla="*/ 3 h 270"/>
                <a:gd name="T82" fmla="*/ 256 w 27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70">
                  <a:moveTo>
                    <a:pt x="251" y="0"/>
                  </a:moveTo>
                  <a:lnTo>
                    <a:pt x="239" y="0"/>
                  </a:lnTo>
                  <a:lnTo>
                    <a:pt x="227" y="1"/>
                  </a:lnTo>
                  <a:lnTo>
                    <a:pt x="214" y="3"/>
                  </a:lnTo>
                  <a:lnTo>
                    <a:pt x="201" y="5"/>
                  </a:lnTo>
                  <a:lnTo>
                    <a:pt x="189" y="8"/>
                  </a:lnTo>
                  <a:lnTo>
                    <a:pt x="177" y="11"/>
                  </a:lnTo>
                  <a:lnTo>
                    <a:pt x="165" y="15"/>
                  </a:lnTo>
                  <a:lnTo>
                    <a:pt x="154" y="19"/>
                  </a:lnTo>
                  <a:lnTo>
                    <a:pt x="142" y="25"/>
                  </a:lnTo>
                  <a:lnTo>
                    <a:pt x="132" y="30"/>
                  </a:lnTo>
                  <a:lnTo>
                    <a:pt x="121" y="37"/>
                  </a:lnTo>
                  <a:lnTo>
                    <a:pt x="111" y="43"/>
                  </a:lnTo>
                  <a:lnTo>
                    <a:pt x="101" y="50"/>
                  </a:lnTo>
                  <a:lnTo>
                    <a:pt x="92" y="57"/>
                  </a:lnTo>
                  <a:lnTo>
                    <a:pt x="83" y="66"/>
                  </a:lnTo>
                  <a:lnTo>
                    <a:pt x="73" y="73"/>
                  </a:lnTo>
                  <a:lnTo>
                    <a:pt x="66" y="82"/>
                  </a:lnTo>
                  <a:lnTo>
                    <a:pt x="57" y="92"/>
                  </a:lnTo>
                  <a:lnTo>
                    <a:pt x="50" y="102"/>
                  </a:lnTo>
                  <a:lnTo>
                    <a:pt x="43" y="111"/>
                  </a:lnTo>
                  <a:lnTo>
                    <a:pt x="37" y="121"/>
                  </a:lnTo>
                  <a:lnTo>
                    <a:pt x="30" y="132"/>
                  </a:lnTo>
                  <a:lnTo>
                    <a:pt x="25" y="143"/>
                  </a:lnTo>
                  <a:lnTo>
                    <a:pt x="19" y="153"/>
                  </a:lnTo>
                  <a:lnTo>
                    <a:pt x="15" y="165"/>
                  </a:lnTo>
                  <a:lnTo>
                    <a:pt x="12" y="177"/>
                  </a:lnTo>
                  <a:lnTo>
                    <a:pt x="7" y="189"/>
                  </a:lnTo>
                  <a:lnTo>
                    <a:pt x="5" y="201"/>
                  </a:lnTo>
                  <a:lnTo>
                    <a:pt x="3" y="214"/>
                  </a:lnTo>
                  <a:lnTo>
                    <a:pt x="1" y="226"/>
                  </a:lnTo>
                  <a:lnTo>
                    <a:pt x="0" y="239"/>
                  </a:lnTo>
                  <a:lnTo>
                    <a:pt x="0" y="252"/>
                  </a:lnTo>
                  <a:lnTo>
                    <a:pt x="0" y="256"/>
                  </a:lnTo>
                  <a:lnTo>
                    <a:pt x="1" y="259"/>
                  </a:lnTo>
                  <a:lnTo>
                    <a:pt x="3" y="262"/>
                  </a:lnTo>
                  <a:lnTo>
                    <a:pt x="5" y="265"/>
                  </a:lnTo>
                  <a:lnTo>
                    <a:pt x="7" y="267"/>
                  </a:lnTo>
                  <a:lnTo>
                    <a:pt x="11" y="269"/>
                  </a:lnTo>
                  <a:lnTo>
                    <a:pt x="14" y="270"/>
                  </a:lnTo>
                  <a:lnTo>
                    <a:pt x="18" y="270"/>
                  </a:lnTo>
                  <a:lnTo>
                    <a:pt x="21" y="270"/>
                  </a:lnTo>
                  <a:lnTo>
                    <a:pt x="25" y="269"/>
                  </a:lnTo>
                  <a:lnTo>
                    <a:pt x="28" y="267"/>
                  </a:lnTo>
                  <a:lnTo>
                    <a:pt x="31" y="265"/>
                  </a:lnTo>
                  <a:lnTo>
                    <a:pt x="33" y="262"/>
                  </a:lnTo>
                  <a:lnTo>
                    <a:pt x="34" y="259"/>
                  </a:lnTo>
                  <a:lnTo>
                    <a:pt x="35" y="256"/>
                  </a:lnTo>
                  <a:lnTo>
                    <a:pt x="35" y="252"/>
                  </a:lnTo>
                  <a:lnTo>
                    <a:pt x="37" y="241"/>
                  </a:lnTo>
                  <a:lnTo>
                    <a:pt x="37" y="230"/>
                  </a:lnTo>
                  <a:lnTo>
                    <a:pt x="39" y="219"/>
                  </a:lnTo>
                  <a:lnTo>
                    <a:pt x="41" y="208"/>
                  </a:lnTo>
                  <a:lnTo>
                    <a:pt x="45" y="188"/>
                  </a:lnTo>
                  <a:lnTo>
                    <a:pt x="53" y="167"/>
                  </a:lnTo>
                  <a:lnTo>
                    <a:pt x="62" y="149"/>
                  </a:lnTo>
                  <a:lnTo>
                    <a:pt x="73" y="131"/>
                  </a:lnTo>
                  <a:lnTo>
                    <a:pt x="85" y="114"/>
                  </a:lnTo>
                  <a:lnTo>
                    <a:pt x="99" y="99"/>
                  </a:lnTo>
                  <a:lnTo>
                    <a:pt x="114" y="85"/>
                  </a:lnTo>
                  <a:lnTo>
                    <a:pt x="132" y="72"/>
                  </a:lnTo>
                  <a:lnTo>
                    <a:pt x="149" y="62"/>
                  </a:lnTo>
                  <a:lnTo>
                    <a:pt x="168" y="53"/>
                  </a:lnTo>
                  <a:lnTo>
                    <a:pt x="188" y="45"/>
                  </a:lnTo>
                  <a:lnTo>
                    <a:pt x="208" y="40"/>
                  </a:lnTo>
                  <a:lnTo>
                    <a:pt x="219" y="39"/>
                  </a:lnTo>
                  <a:lnTo>
                    <a:pt x="230" y="37"/>
                  </a:lnTo>
                  <a:lnTo>
                    <a:pt x="241" y="37"/>
                  </a:lnTo>
                  <a:lnTo>
                    <a:pt x="251" y="36"/>
                  </a:lnTo>
                  <a:lnTo>
                    <a:pt x="256" y="36"/>
                  </a:lnTo>
                  <a:lnTo>
                    <a:pt x="259" y="35"/>
                  </a:lnTo>
                  <a:lnTo>
                    <a:pt x="262" y="32"/>
                  </a:lnTo>
                  <a:lnTo>
                    <a:pt x="264" y="30"/>
                  </a:lnTo>
                  <a:lnTo>
                    <a:pt x="267" y="28"/>
                  </a:lnTo>
                  <a:lnTo>
                    <a:pt x="269" y="25"/>
                  </a:lnTo>
                  <a:lnTo>
                    <a:pt x="270" y="22"/>
                  </a:lnTo>
                  <a:lnTo>
                    <a:pt x="270" y="18"/>
                  </a:lnTo>
                  <a:lnTo>
                    <a:pt x="270" y="14"/>
                  </a:lnTo>
                  <a:lnTo>
                    <a:pt x="269" y="11"/>
                  </a:lnTo>
                  <a:lnTo>
                    <a:pt x="267" y="8"/>
                  </a:lnTo>
                  <a:lnTo>
                    <a:pt x="264" y="5"/>
                  </a:lnTo>
                  <a:lnTo>
                    <a:pt x="262" y="3"/>
                  </a:lnTo>
                  <a:lnTo>
                    <a:pt x="259" y="1"/>
                  </a:lnTo>
                  <a:lnTo>
                    <a:pt x="256" y="0"/>
                  </a:lnTo>
                  <a:lnTo>
                    <a:pt x="2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Image 3">
            <a:extLst>
              <a:ext uri="{FF2B5EF4-FFF2-40B4-BE49-F238E27FC236}">
                <a16:creationId xmlns:a16="http://schemas.microsoft.com/office/drawing/2014/main" xmlns="" id="{6161A5C1-4A11-49FE-8785-A8A6BC7DA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17" y="4304287"/>
            <a:ext cx="1978336" cy="306844"/>
          </a:xfrm>
          <a:prstGeom prst="rect">
            <a:avLst/>
          </a:prstGeom>
        </p:spPr>
      </p:pic>
    </p:spTree>
    <p:extLst>
      <p:ext uri="{BB962C8B-B14F-4D97-AF65-F5344CB8AC3E}">
        <p14:creationId xmlns:p14="http://schemas.microsoft.com/office/powerpoint/2010/main" val="64912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6500" y="438697"/>
            <a:ext cx="9779000" cy="58654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3600" b="1" spc="-15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Strong interoperability with ALL the players</a:t>
            </a:r>
          </a:p>
          <a:p>
            <a:r>
              <a:rPr lang="en-US" sz="2000" spc="-151" dirty="0">
                <a:solidFill>
                  <a:schemeClr val="tx2">
                    <a:lumMod val="75000"/>
                  </a:schemeClr>
                </a:solidFill>
                <a:latin typeface="Century Gothic" panose="020B0502020202020204" pitchFamily="34" charset="0"/>
                <a:ea typeface="Open Sans" panose="020B0606030504020204" pitchFamily="34" charset="0"/>
                <a:cs typeface="Open Sans" panose="020B0606030504020204" pitchFamily="34" charset="0"/>
              </a:rPr>
              <a:t>Software vendors &amp; medical device manufacturers</a:t>
            </a:r>
          </a:p>
        </p:txBody>
      </p:sp>
      <p:grpSp>
        <p:nvGrpSpPr>
          <p:cNvPr id="5" name="Group 4"/>
          <p:cNvGrpSpPr/>
          <p:nvPr/>
        </p:nvGrpSpPr>
        <p:grpSpPr>
          <a:xfrm>
            <a:off x="5087256" y="1357122"/>
            <a:ext cx="2017487" cy="45720"/>
            <a:chOff x="4886324" y="1149215"/>
            <a:chExt cx="2017487" cy="45720"/>
          </a:xfrm>
        </p:grpSpPr>
        <p:sp>
          <p:nvSpPr>
            <p:cNvPr id="6" name="Rectangle 5"/>
            <p:cNvSpPr/>
            <p:nvPr/>
          </p:nvSpPr>
          <p:spPr>
            <a:xfrm>
              <a:off x="4886325" y="1149216"/>
              <a:ext cx="201748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86324" y="1149215"/>
              <a:ext cx="103969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4F6D"/>
                </a:solidFill>
              </a:endParaRPr>
            </a:p>
          </p:txBody>
        </p:sp>
      </p:grpSp>
      <p:sp>
        <p:nvSpPr>
          <p:cNvPr id="67" name="Rectangle 66"/>
          <p:cNvSpPr/>
          <p:nvPr/>
        </p:nvSpPr>
        <p:spPr>
          <a:xfrm>
            <a:off x="672184" y="5619679"/>
            <a:ext cx="10909545" cy="369332"/>
          </a:xfrm>
          <a:prstGeom prst="rect">
            <a:avLst/>
          </a:prstGeom>
        </p:spPr>
        <p:txBody>
          <a:bodyPr wrap="square">
            <a:spAutoFit/>
          </a:bodyPr>
          <a:lstStyle/>
          <a:p>
            <a:pPr algn="ctr"/>
            <a:r>
              <a:rPr lang="fr-FR" dirty="0">
                <a:solidFill>
                  <a:schemeClr val="tx1">
                    <a:lumMod val="65000"/>
                    <a:lumOff val="35000"/>
                  </a:schemeClr>
                </a:solidFill>
                <a:latin typeface="+mj-lt"/>
                <a:ea typeface="Open Sans Light" panose="020B0306030504020204" pitchFamily="34" charset="0"/>
                <a:cs typeface="Open Sans Light" panose="020B0306030504020204" pitchFamily="34" charset="0"/>
              </a:rPr>
              <a:t>250+ </a:t>
            </a:r>
            <a:r>
              <a:rPr lang="fr-FR" dirty="0" err="1">
                <a:solidFill>
                  <a:schemeClr val="tx1">
                    <a:lumMod val="65000"/>
                    <a:lumOff val="35000"/>
                  </a:schemeClr>
                </a:solidFill>
                <a:latin typeface="+mj-lt"/>
                <a:ea typeface="Open Sans Light" panose="020B0306030504020204" pitchFamily="34" charset="0"/>
                <a:cs typeface="Open Sans Light" panose="020B0306030504020204" pitchFamily="34" charset="0"/>
              </a:rPr>
              <a:t>medical</a:t>
            </a:r>
            <a:r>
              <a:rPr lang="fr-FR" dirty="0">
                <a:solidFill>
                  <a:schemeClr val="tx1">
                    <a:lumMod val="65000"/>
                    <a:lumOff val="35000"/>
                  </a:schemeClr>
                </a:solidFill>
                <a:latin typeface="+mj-lt"/>
                <a:ea typeface="Open Sans Light" panose="020B0306030504020204" pitchFamily="34" charset="0"/>
                <a:cs typeface="Open Sans Light" panose="020B0306030504020204" pitchFamily="34" charset="0"/>
              </a:rPr>
              <a:t> </a:t>
            </a:r>
            <a:r>
              <a:rPr lang="fr-FR" dirty="0" err="1">
                <a:solidFill>
                  <a:schemeClr val="tx1">
                    <a:lumMod val="65000"/>
                    <a:lumOff val="35000"/>
                  </a:schemeClr>
                </a:solidFill>
                <a:latin typeface="+mj-lt"/>
                <a:ea typeface="Open Sans Light" panose="020B0306030504020204" pitchFamily="34" charset="0"/>
                <a:cs typeface="Open Sans Light" panose="020B0306030504020204" pitchFamily="34" charset="0"/>
              </a:rPr>
              <a:t>devices</a:t>
            </a:r>
            <a:r>
              <a:rPr lang="fr-FR" dirty="0">
                <a:solidFill>
                  <a:schemeClr val="tx1">
                    <a:lumMod val="65000"/>
                    <a:lumOff val="35000"/>
                  </a:schemeClr>
                </a:solidFill>
                <a:latin typeface="+mj-lt"/>
                <a:ea typeface="Open Sans Light" panose="020B0306030504020204" pitchFamily="34" charset="0"/>
                <a:cs typeface="Open Sans Light" panose="020B0306030504020204" pitchFamily="34" charset="0"/>
              </a:rPr>
              <a:t> </a:t>
            </a:r>
            <a:r>
              <a:rPr lang="fr-FR" dirty="0" err="1">
                <a:solidFill>
                  <a:schemeClr val="tx1">
                    <a:lumMod val="65000"/>
                    <a:lumOff val="35000"/>
                  </a:schemeClr>
                </a:solidFill>
                <a:latin typeface="+mj-lt"/>
                <a:ea typeface="Open Sans Light" panose="020B0306030504020204" pitchFamily="34" charset="0"/>
                <a:cs typeface="Open Sans Light" panose="020B0306030504020204" pitchFamily="34" charset="0"/>
              </a:rPr>
              <a:t>available</a:t>
            </a:r>
            <a:endParaRPr lang="fr-FR" dirty="0">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pic>
        <p:nvPicPr>
          <p:cNvPr id="18" name="Image 17">
            <a:extLst>
              <a:ext uri="{FF2B5EF4-FFF2-40B4-BE49-F238E27FC236}">
                <a16:creationId xmlns:a16="http://schemas.microsoft.com/office/drawing/2014/main" xmlns="" id="{3BEB2617-E0E0-4914-9D46-48FA39B24118}"/>
              </a:ext>
            </a:extLst>
          </p:cNvPr>
          <p:cNvPicPr>
            <a:picLocks noChangeAspect="1"/>
          </p:cNvPicPr>
          <p:nvPr/>
        </p:nvPicPr>
        <p:blipFill>
          <a:blip r:embed="rId3"/>
          <a:stretch>
            <a:fillRect/>
          </a:stretch>
        </p:blipFill>
        <p:spPr>
          <a:xfrm>
            <a:off x="1376565" y="1903857"/>
            <a:ext cx="4750390" cy="3465158"/>
          </a:xfrm>
          <a:prstGeom prst="rect">
            <a:avLst/>
          </a:prstGeom>
        </p:spPr>
      </p:pic>
      <p:pic>
        <p:nvPicPr>
          <p:cNvPr id="19" name="Image 18">
            <a:extLst>
              <a:ext uri="{FF2B5EF4-FFF2-40B4-BE49-F238E27FC236}">
                <a16:creationId xmlns:a16="http://schemas.microsoft.com/office/drawing/2014/main" xmlns="" id="{D070633E-23D5-41A2-A708-7AF39E593FC5}"/>
              </a:ext>
            </a:extLst>
          </p:cNvPr>
          <p:cNvPicPr>
            <a:picLocks noChangeAspect="1"/>
          </p:cNvPicPr>
          <p:nvPr/>
        </p:nvPicPr>
        <p:blipFill>
          <a:blip r:embed="rId4"/>
          <a:stretch>
            <a:fillRect/>
          </a:stretch>
        </p:blipFill>
        <p:spPr>
          <a:xfrm>
            <a:off x="6126955" y="1842521"/>
            <a:ext cx="4301380" cy="3454138"/>
          </a:xfrm>
          <a:prstGeom prst="rect">
            <a:avLst/>
          </a:prstGeom>
        </p:spPr>
      </p:pic>
    </p:spTree>
    <p:extLst>
      <p:ext uri="{BB962C8B-B14F-4D97-AF65-F5344CB8AC3E}">
        <p14:creationId xmlns:p14="http://schemas.microsoft.com/office/powerpoint/2010/main" val="134635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dirty="0">
                <a:sym typeface="Calibri" charset="0"/>
              </a:rPr>
              <a:t>Data Communication</a:t>
            </a:r>
          </a:p>
        </p:txBody>
      </p:sp>
      <p:sp>
        <p:nvSpPr>
          <p:cNvPr id="2" name="Espace réservé du contenu 1"/>
          <p:cNvSpPr>
            <a:spLocks noGrp="1"/>
          </p:cNvSpPr>
          <p:nvPr>
            <p:ph idx="1"/>
          </p:nvPr>
        </p:nvSpPr>
        <p:spPr/>
        <p:txBody>
          <a:bodyPr/>
          <a:lstStyle/>
          <a:p>
            <a:pPr marL="0" indent="0">
              <a:buNone/>
            </a:pPr>
            <a:r>
              <a:rPr lang="fr-FR" dirty="0">
                <a:latin typeface="+mn-lt"/>
              </a:rPr>
              <a:t>If the </a:t>
            </a:r>
            <a:r>
              <a:rPr lang="fr-FR" dirty="0" err="1">
                <a:latin typeface="+mn-lt"/>
              </a:rPr>
              <a:t>equipment</a:t>
            </a:r>
            <a:r>
              <a:rPr lang="fr-FR" dirty="0">
                <a:latin typeface="+mn-lt"/>
              </a:rPr>
              <a:t> </a:t>
            </a:r>
            <a:r>
              <a:rPr lang="fr-FR" dirty="0" err="1">
                <a:latin typeface="+mn-lt"/>
              </a:rPr>
              <a:t>does</a:t>
            </a:r>
            <a:r>
              <a:rPr lang="fr-FR" dirty="0">
                <a:latin typeface="+mn-lt"/>
              </a:rPr>
              <a:t> not </a:t>
            </a:r>
            <a:r>
              <a:rPr lang="fr-FR" dirty="0" err="1">
                <a:latin typeface="+mn-lt"/>
              </a:rPr>
              <a:t>possess</a:t>
            </a:r>
            <a:r>
              <a:rPr lang="fr-FR" dirty="0">
                <a:latin typeface="+mn-lt"/>
              </a:rPr>
              <a:t> a network port to transmit the data, </a:t>
            </a:r>
            <a:r>
              <a:rPr lang="fr-FR" dirty="0" err="1">
                <a:latin typeface="+mn-lt"/>
              </a:rPr>
              <a:t>then</a:t>
            </a:r>
            <a:r>
              <a:rPr lang="fr-FR" dirty="0">
                <a:latin typeface="+mn-lt"/>
              </a:rPr>
              <a:t> </a:t>
            </a:r>
            <a:r>
              <a:rPr lang="fr-FR" dirty="0" err="1">
                <a:latin typeface="+mn-lt"/>
              </a:rPr>
              <a:t>we</a:t>
            </a:r>
            <a:r>
              <a:rPr lang="fr-FR" dirty="0">
                <a:latin typeface="+mn-lt"/>
              </a:rPr>
              <a:t> </a:t>
            </a:r>
            <a:r>
              <a:rPr lang="fr-FR" dirty="0" err="1">
                <a:latin typeface="+mn-lt"/>
              </a:rPr>
              <a:t>simply</a:t>
            </a:r>
            <a:r>
              <a:rPr lang="fr-FR" dirty="0">
                <a:latin typeface="+mn-lt"/>
              </a:rPr>
              <a:t> </a:t>
            </a:r>
            <a:r>
              <a:rPr lang="fr-FR" dirty="0" err="1">
                <a:latin typeface="+mn-lt"/>
              </a:rPr>
              <a:t>add</a:t>
            </a:r>
            <a:r>
              <a:rPr lang="fr-FR" dirty="0">
                <a:latin typeface="+mn-lt"/>
              </a:rPr>
              <a:t> a </a:t>
            </a:r>
            <a:r>
              <a:rPr lang="fr-FR" dirty="0" err="1">
                <a:latin typeface="+mn-lt"/>
              </a:rPr>
              <a:t>converter</a:t>
            </a:r>
            <a:r>
              <a:rPr lang="fr-FR" dirty="0">
                <a:latin typeface="+mn-lt"/>
              </a:rPr>
              <a:t> </a:t>
            </a:r>
            <a:r>
              <a:rPr lang="fr-FR" dirty="0" err="1">
                <a:latin typeface="+mn-lt"/>
              </a:rPr>
              <a:t>that</a:t>
            </a:r>
            <a:r>
              <a:rPr lang="fr-FR" dirty="0">
                <a:latin typeface="+mn-lt"/>
              </a:rPr>
              <a:t> </a:t>
            </a:r>
            <a:r>
              <a:rPr lang="fr-FR" dirty="0" err="1">
                <a:latin typeface="+mn-lt"/>
              </a:rPr>
              <a:t>is</a:t>
            </a:r>
            <a:r>
              <a:rPr lang="fr-FR" dirty="0">
                <a:latin typeface="+mn-lt"/>
              </a:rPr>
              <a:t> </a:t>
            </a:r>
            <a:r>
              <a:rPr lang="fr-FR" dirty="0" err="1">
                <a:latin typeface="+mn-lt"/>
              </a:rPr>
              <a:t>commercially</a:t>
            </a:r>
            <a:r>
              <a:rPr lang="fr-FR" dirty="0">
                <a:latin typeface="+mn-lt"/>
              </a:rPr>
              <a:t> </a:t>
            </a:r>
            <a:r>
              <a:rPr lang="fr-FR" dirty="0" err="1">
                <a:latin typeface="+mn-lt"/>
              </a:rPr>
              <a:t>available</a:t>
            </a:r>
            <a:r>
              <a:rPr lang="fr-FR" dirty="0">
                <a:latin typeface="+mn-lt"/>
              </a:rPr>
              <a:t>:</a:t>
            </a:r>
          </a:p>
          <a:p>
            <a:pPr marL="857250" lvl="1" indent="-457200">
              <a:buFont typeface="Arial" panose="020B0604020202020204" pitchFamily="34" charset="0"/>
              <a:buChar char="•"/>
            </a:pPr>
            <a:r>
              <a:rPr lang="fr-FR" sz="2600" dirty="0">
                <a:latin typeface="+mn-lt"/>
              </a:rPr>
              <a:t>Moxa</a:t>
            </a:r>
          </a:p>
          <a:p>
            <a:pPr marL="857250" lvl="1" indent="-457200">
              <a:buFont typeface="Arial" panose="020B0604020202020204" pitchFamily="34" charset="0"/>
              <a:buChar char="•"/>
            </a:pPr>
            <a:r>
              <a:rPr lang="fr-FR" sz="2600" dirty="0">
                <a:latin typeface="+mn-lt"/>
              </a:rPr>
              <a:t>DIGI</a:t>
            </a:r>
          </a:p>
          <a:p>
            <a:pPr marL="857250" lvl="1" indent="-457200">
              <a:buFont typeface="Arial" panose="020B0604020202020204" pitchFamily="34" charset="0"/>
              <a:buChar char="•"/>
            </a:pPr>
            <a:r>
              <a:rPr lang="fr-FR" sz="2600" dirty="0" err="1">
                <a:latin typeface="+mn-lt"/>
              </a:rPr>
              <a:t>Lantronix</a:t>
            </a:r>
            <a:endParaRPr lang="fr-FR" sz="2600" dirty="0">
              <a:latin typeface="+mn-lt"/>
            </a:endParaRPr>
          </a:p>
          <a:p>
            <a:pPr marL="857250" lvl="1" indent="-457200">
              <a:buFont typeface="Arial" panose="020B0604020202020204" pitchFamily="34" charset="0"/>
              <a:buChar char="•"/>
            </a:pPr>
            <a:r>
              <a:rPr lang="fr-FR" sz="2600" dirty="0">
                <a:latin typeface="+mn-lt"/>
              </a:rPr>
              <a:t>Perle </a:t>
            </a:r>
            <a:r>
              <a:rPr lang="fr-FR" sz="2600" dirty="0" err="1">
                <a:latin typeface="+mn-lt"/>
              </a:rPr>
              <a:t>Systems</a:t>
            </a:r>
            <a:endParaRPr lang="fr-FR" sz="2600" dirty="0">
              <a:latin typeface="+mn-lt"/>
            </a:endParaRPr>
          </a:p>
        </p:txBody>
      </p:sp>
      <p:pic>
        <p:nvPicPr>
          <p:cNvPr id="4" name="productimage" descr="xDirect - Serial-To-Ethernet Device Serve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208" y="2824975"/>
            <a:ext cx="1286119" cy="12080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7791636" y="3624651"/>
            <a:ext cx="1926455" cy="1926455"/>
          </a:xfrm>
          <a:prstGeom prst="rect">
            <a:avLst/>
          </a:prstGeom>
          <a:ln>
            <a:solidFill>
              <a:schemeClr val="tx1"/>
            </a:solidFill>
          </a:ln>
        </p:spPr>
      </p:pic>
    </p:spTree>
    <p:extLst>
      <p:ext uri="{BB962C8B-B14F-4D97-AF65-F5344CB8AC3E}">
        <p14:creationId xmlns:p14="http://schemas.microsoft.com/office/powerpoint/2010/main" val="163883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dirty="0"/>
              <a:t>The User Interface</a:t>
            </a:r>
          </a:p>
        </p:txBody>
      </p:sp>
      <p:sp>
        <p:nvSpPr>
          <p:cNvPr id="2" name="Espace réservé du contenu 1"/>
          <p:cNvSpPr>
            <a:spLocks noGrp="1"/>
          </p:cNvSpPr>
          <p:nvPr>
            <p:ph idx="1"/>
          </p:nvPr>
        </p:nvSpPr>
        <p:spPr/>
        <p:txBody>
          <a:bodyPr>
            <a:normAutofit/>
          </a:bodyPr>
          <a:lstStyle/>
          <a:p>
            <a:pPr marL="0" indent="0" algn="just">
              <a:buNone/>
            </a:pPr>
            <a:r>
              <a:rPr lang="fr-FR" dirty="0">
                <a:solidFill>
                  <a:srgbClr val="333F50"/>
                </a:solidFill>
                <a:latin typeface="+mn-lt"/>
                <a:sym typeface="Wingdings" panose="05000000000000000000" pitchFamily="2" charset="2"/>
              </a:rPr>
              <a:t>Can </a:t>
            </a:r>
            <a:r>
              <a:rPr lang="fr-FR" dirty="0" err="1">
                <a:solidFill>
                  <a:srgbClr val="333F50"/>
                </a:solidFill>
                <a:latin typeface="+mn-lt"/>
                <a:sym typeface="Wingdings" panose="05000000000000000000" pitchFamily="2" charset="2"/>
              </a:rPr>
              <a:t>be</a:t>
            </a:r>
            <a:r>
              <a:rPr lang="fr-FR" dirty="0">
                <a:solidFill>
                  <a:srgbClr val="333F50"/>
                </a:solidFill>
                <a:latin typeface="+mn-lt"/>
                <a:sym typeface="Wingdings" panose="05000000000000000000" pitchFamily="2" charset="2"/>
              </a:rPr>
              <a:t> </a:t>
            </a:r>
            <a:r>
              <a:rPr lang="fr-FR" dirty="0" err="1">
                <a:solidFill>
                  <a:srgbClr val="333F50"/>
                </a:solidFill>
                <a:latin typeface="+mn-lt"/>
                <a:sym typeface="Wingdings" panose="05000000000000000000" pitchFamily="2" charset="2"/>
              </a:rPr>
              <a:t>tighlty</a:t>
            </a:r>
            <a:r>
              <a:rPr lang="fr-FR" dirty="0">
                <a:solidFill>
                  <a:srgbClr val="333F50"/>
                </a:solidFill>
                <a:latin typeface="+mn-lt"/>
                <a:sym typeface="Wingdings" panose="05000000000000000000" pitchFamily="2" charset="2"/>
              </a:rPr>
              <a:t> </a:t>
            </a:r>
            <a:r>
              <a:rPr lang="fr-FR" b="1" dirty="0">
                <a:solidFill>
                  <a:srgbClr val="333F50"/>
                </a:solidFill>
                <a:latin typeface="+mn-lt"/>
                <a:sym typeface="Wingdings" panose="05000000000000000000" pitchFamily="2" charset="2"/>
              </a:rPr>
              <a:t>INTEGRATED</a:t>
            </a:r>
            <a:r>
              <a:rPr lang="fr-FR" dirty="0">
                <a:solidFill>
                  <a:srgbClr val="333F50"/>
                </a:solidFill>
                <a:latin typeface="+mn-lt"/>
                <a:sym typeface="Wingdings" panose="05000000000000000000" pitchFamily="2" charset="2"/>
              </a:rPr>
              <a:t> to </a:t>
            </a:r>
            <a:r>
              <a:rPr lang="fr-FR" dirty="0" err="1">
                <a:solidFill>
                  <a:srgbClr val="333F50"/>
                </a:solidFill>
                <a:latin typeface="+mn-lt"/>
                <a:sym typeface="Wingdings" panose="05000000000000000000" pitchFamily="2" charset="2"/>
              </a:rPr>
              <a:t>your</a:t>
            </a:r>
            <a:r>
              <a:rPr lang="fr-FR" dirty="0">
                <a:solidFill>
                  <a:srgbClr val="333F50"/>
                </a:solidFill>
                <a:latin typeface="+mn-lt"/>
                <a:sym typeface="Wingdings" panose="05000000000000000000" pitchFamily="2" charset="2"/>
              </a:rPr>
              <a:t> EPR:</a:t>
            </a:r>
          </a:p>
          <a:p>
            <a:pPr marL="0" indent="0" algn="just">
              <a:buNone/>
            </a:pPr>
            <a:endParaRPr lang="fr-FR" sz="1800" dirty="0">
              <a:solidFill>
                <a:prstClr val="black"/>
              </a:solidFill>
              <a:latin typeface="+mn-lt"/>
              <a:sym typeface="Wingdings" panose="05000000000000000000" pitchFamily="2" charset="2"/>
            </a:endParaRPr>
          </a:p>
          <a:p>
            <a:r>
              <a:rPr lang="fr-FR" sz="1800" dirty="0" err="1">
                <a:latin typeface="+mn-lt"/>
              </a:rPr>
              <a:t>Contextual</a:t>
            </a:r>
            <a:r>
              <a:rPr lang="fr-FR" sz="1800" dirty="0">
                <a:latin typeface="+mn-lt"/>
              </a:rPr>
              <a:t> </a:t>
            </a:r>
            <a:r>
              <a:rPr lang="fr-FR" sz="1800" dirty="0" err="1">
                <a:latin typeface="+mn-lt"/>
              </a:rPr>
              <a:t>link</a:t>
            </a:r>
            <a:endParaRPr lang="fr-FR" sz="1800" dirty="0">
              <a:latin typeface="+mn-lt"/>
            </a:endParaRPr>
          </a:p>
          <a:p>
            <a:r>
              <a:rPr lang="fr-FR" sz="1800" dirty="0">
                <a:latin typeface="+mn-lt"/>
              </a:rPr>
              <a:t>No </a:t>
            </a:r>
            <a:r>
              <a:rPr lang="fr-FR" sz="1800" dirty="0" err="1">
                <a:latin typeface="+mn-lt"/>
              </a:rPr>
              <a:t>supplemental</a:t>
            </a:r>
            <a:r>
              <a:rPr lang="fr-FR" sz="1800" dirty="0">
                <a:latin typeface="+mn-lt"/>
              </a:rPr>
              <a:t> login</a:t>
            </a:r>
          </a:p>
          <a:p>
            <a:r>
              <a:rPr lang="fr-FR" sz="1800" dirty="0">
                <a:latin typeface="+mn-lt"/>
              </a:rPr>
              <a:t>No </a:t>
            </a:r>
            <a:r>
              <a:rPr lang="fr-FR" sz="1800" dirty="0" err="1">
                <a:latin typeface="+mn-lt"/>
              </a:rPr>
              <a:t>need</a:t>
            </a:r>
            <a:r>
              <a:rPr lang="fr-FR" sz="1800" dirty="0">
                <a:latin typeface="+mn-lt"/>
              </a:rPr>
              <a:t> to select the unit/</a:t>
            </a:r>
            <a:r>
              <a:rPr lang="fr-FR" sz="1800" dirty="0" err="1">
                <a:latin typeface="+mn-lt"/>
              </a:rPr>
              <a:t>department</a:t>
            </a:r>
            <a:endParaRPr lang="fr-FR" sz="1800" dirty="0">
              <a:latin typeface="+mn-lt"/>
            </a:endParaRPr>
          </a:p>
          <a:p>
            <a:r>
              <a:rPr lang="fr-FR" sz="1800" dirty="0">
                <a:latin typeface="+mn-lt"/>
              </a:rPr>
              <a:t>No </a:t>
            </a:r>
            <a:r>
              <a:rPr lang="fr-FR" sz="1800" dirty="0" err="1">
                <a:latin typeface="+mn-lt"/>
              </a:rPr>
              <a:t>need</a:t>
            </a:r>
            <a:r>
              <a:rPr lang="fr-FR" sz="1800" dirty="0">
                <a:latin typeface="+mn-lt"/>
              </a:rPr>
              <a:t> to select the patient</a:t>
            </a:r>
            <a:endParaRPr lang="fr-FR" sz="1800" dirty="0">
              <a:solidFill>
                <a:prstClr val="black"/>
              </a:solidFill>
              <a:latin typeface="+mn-lt"/>
              <a:sym typeface="Wingdings" panose="05000000000000000000" pitchFamily="2" charset="2"/>
            </a:endParaRPr>
          </a:p>
          <a:p>
            <a:pPr marL="0" indent="0" algn="just">
              <a:buNone/>
            </a:pPr>
            <a:endParaRPr lang="fr-FR" sz="1800" dirty="0">
              <a:solidFill>
                <a:prstClr val="black"/>
              </a:solidFill>
              <a:latin typeface="+mn-lt"/>
              <a:sym typeface="Wingdings" panose="05000000000000000000" pitchFamily="2" charset="2"/>
            </a:endParaRPr>
          </a:p>
          <a:p>
            <a:pPr marL="0" indent="0" algn="just">
              <a:buNone/>
            </a:pPr>
            <a:r>
              <a:rPr lang="fr-FR" sz="1800" dirty="0">
                <a:solidFill>
                  <a:prstClr val="black"/>
                </a:solidFill>
                <a:latin typeface="+mn-lt"/>
                <a:sym typeface="Wingdings" panose="05000000000000000000" pitchFamily="2" charset="2"/>
              </a:rPr>
              <a:t>Our solution </a:t>
            </a:r>
            <a:r>
              <a:rPr lang="fr-FR" sz="1800" dirty="0" err="1">
                <a:solidFill>
                  <a:prstClr val="black"/>
                </a:solidFill>
                <a:latin typeface="+mn-lt"/>
                <a:sym typeface="Wingdings" panose="05000000000000000000" pitchFamily="2" charset="2"/>
              </a:rPr>
              <a:t>is</a:t>
            </a:r>
            <a:r>
              <a:rPr lang="fr-FR" sz="1800" dirty="0">
                <a:solidFill>
                  <a:prstClr val="black"/>
                </a:solidFill>
                <a:latin typeface="+mn-lt"/>
                <a:sym typeface="Wingdings" panose="05000000000000000000" pitchFamily="2" charset="2"/>
              </a:rPr>
              <a:t> 100% web-</a:t>
            </a:r>
            <a:r>
              <a:rPr lang="fr-FR" sz="1800" dirty="0" err="1">
                <a:solidFill>
                  <a:prstClr val="black"/>
                </a:solidFill>
                <a:latin typeface="+mn-lt"/>
                <a:sym typeface="Wingdings" panose="05000000000000000000" pitchFamily="2" charset="2"/>
              </a:rPr>
              <a:t>based</a:t>
            </a:r>
            <a:r>
              <a:rPr lang="fr-FR" sz="1800" dirty="0">
                <a:solidFill>
                  <a:prstClr val="black"/>
                </a:solidFill>
                <a:latin typeface="+mn-lt"/>
                <a:sym typeface="Wingdings" panose="05000000000000000000" pitchFamily="2" charset="2"/>
              </a:rPr>
              <a:t> and </a:t>
            </a:r>
            <a:r>
              <a:rPr lang="fr-FR" sz="1800" dirty="0" err="1">
                <a:solidFill>
                  <a:prstClr val="black"/>
                </a:solidFill>
                <a:latin typeface="+mn-lt"/>
                <a:sym typeface="Wingdings" panose="05000000000000000000" pitchFamily="2" charset="2"/>
              </a:rPr>
              <a:t>clientless</a:t>
            </a:r>
            <a:r>
              <a:rPr lang="fr-FR" sz="1800" dirty="0">
                <a:solidFill>
                  <a:prstClr val="black"/>
                </a:solidFill>
                <a:latin typeface="+mn-lt"/>
                <a:sym typeface="Wingdings" panose="05000000000000000000" pitchFamily="2" charset="2"/>
              </a:rPr>
              <a:t>, </a:t>
            </a:r>
            <a:r>
              <a:rPr lang="fr-FR" sz="1800" dirty="0" err="1">
                <a:solidFill>
                  <a:prstClr val="black"/>
                </a:solidFill>
                <a:latin typeface="+mn-lt"/>
                <a:sym typeface="Wingdings" panose="05000000000000000000" pitchFamily="2" charset="2"/>
              </a:rPr>
              <a:t>so</a:t>
            </a:r>
            <a:r>
              <a:rPr lang="fr-FR" sz="1800" dirty="0">
                <a:solidFill>
                  <a:prstClr val="black"/>
                </a:solidFill>
                <a:latin typeface="+mn-lt"/>
                <a:sym typeface="Wingdings" panose="05000000000000000000" pitchFamily="2" charset="2"/>
              </a:rPr>
              <a:t> the </a:t>
            </a:r>
            <a:r>
              <a:rPr lang="fr-FR" sz="1800" dirty="0" err="1">
                <a:solidFill>
                  <a:prstClr val="black"/>
                </a:solidFill>
                <a:latin typeface="+mn-lt"/>
                <a:sym typeface="Wingdings" panose="05000000000000000000" pitchFamily="2" charset="2"/>
              </a:rPr>
              <a:t>users</a:t>
            </a:r>
            <a:r>
              <a:rPr lang="fr-FR" sz="1800" dirty="0">
                <a:solidFill>
                  <a:prstClr val="black"/>
                </a:solidFill>
                <a:latin typeface="+mn-lt"/>
                <a:sym typeface="Wingdings" panose="05000000000000000000" pitchFamily="2" charset="2"/>
              </a:rPr>
              <a:t> </a:t>
            </a:r>
            <a:r>
              <a:rPr lang="fr-FR" sz="1800" dirty="0" err="1">
                <a:solidFill>
                  <a:prstClr val="black"/>
                </a:solidFill>
                <a:latin typeface="+mn-lt"/>
                <a:sym typeface="Wingdings" panose="05000000000000000000" pitchFamily="2" charset="2"/>
              </a:rPr>
              <a:t>can</a:t>
            </a:r>
            <a:r>
              <a:rPr lang="fr-FR" sz="1800" dirty="0">
                <a:solidFill>
                  <a:prstClr val="black"/>
                </a:solidFill>
                <a:latin typeface="+mn-lt"/>
                <a:sym typeface="Wingdings" panose="05000000000000000000" pitchFamily="2" charset="2"/>
              </a:rPr>
              <a:t> </a:t>
            </a:r>
            <a:r>
              <a:rPr lang="fr-FR" sz="1800" dirty="0" err="1">
                <a:solidFill>
                  <a:prstClr val="black"/>
                </a:solidFill>
                <a:latin typeface="+mn-lt"/>
                <a:sym typeface="Wingdings" panose="05000000000000000000" pitchFamily="2" charset="2"/>
              </a:rPr>
              <a:t>access</a:t>
            </a:r>
            <a:r>
              <a:rPr lang="fr-FR" sz="1800" dirty="0">
                <a:solidFill>
                  <a:prstClr val="black"/>
                </a:solidFill>
                <a:latin typeface="+mn-lt"/>
                <a:sym typeface="Wingdings" panose="05000000000000000000" pitchFamily="2" charset="2"/>
              </a:rPr>
              <a:t> the solution via : </a:t>
            </a:r>
            <a:endParaRPr lang="fr-FR" sz="1800" dirty="0">
              <a:solidFill>
                <a:prstClr val="black"/>
              </a:solidFill>
              <a:latin typeface="+mn-lt"/>
            </a:endParaRPr>
          </a:p>
          <a:p>
            <a:pPr marL="1028700" lvl="1" algn="just">
              <a:buClr>
                <a:srgbClr val="990099"/>
              </a:buClr>
              <a:buFont typeface="Arial" panose="020B0604020202020204" pitchFamily="34" charset="0"/>
              <a:buChar char="•"/>
            </a:pPr>
            <a:r>
              <a:rPr lang="fr-FR" sz="1800" dirty="0">
                <a:solidFill>
                  <a:prstClr val="black"/>
                </a:solidFill>
                <a:latin typeface="+mn-lt"/>
              </a:rPr>
              <a:t>PC in the patient room</a:t>
            </a:r>
          </a:p>
          <a:p>
            <a:pPr marL="1028700" lvl="1" algn="just">
              <a:buClr>
                <a:srgbClr val="990099"/>
              </a:buClr>
              <a:buFont typeface="Arial" panose="020B0604020202020204" pitchFamily="34" charset="0"/>
              <a:buChar char="•"/>
            </a:pPr>
            <a:r>
              <a:rPr lang="fr-FR" sz="1800" dirty="0">
                <a:solidFill>
                  <a:prstClr val="black"/>
                </a:solidFill>
                <a:latin typeface="+mn-lt"/>
              </a:rPr>
              <a:t>PC on a </a:t>
            </a:r>
            <a:r>
              <a:rPr lang="fr-FR" sz="1800" dirty="0" err="1">
                <a:solidFill>
                  <a:prstClr val="black"/>
                </a:solidFill>
                <a:latin typeface="+mn-lt"/>
              </a:rPr>
              <a:t>cart</a:t>
            </a:r>
            <a:endParaRPr lang="fr-FR" sz="1800" dirty="0">
              <a:solidFill>
                <a:prstClr val="black"/>
              </a:solidFill>
              <a:latin typeface="+mn-lt"/>
            </a:endParaRPr>
          </a:p>
          <a:p>
            <a:pPr marL="1028700" lvl="1" algn="just">
              <a:buClr>
                <a:srgbClr val="990099"/>
              </a:buClr>
              <a:buFont typeface="Arial" panose="020B0604020202020204" pitchFamily="34" charset="0"/>
              <a:buChar char="•"/>
            </a:pPr>
            <a:r>
              <a:rPr lang="fr-FR" sz="1800" dirty="0" err="1">
                <a:solidFill>
                  <a:prstClr val="black"/>
                </a:solidFill>
                <a:latin typeface="+mn-lt"/>
              </a:rPr>
              <a:t>tablet</a:t>
            </a:r>
            <a:endParaRPr lang="fr-FR" sz="1800" dirty="0">
              <a:solidFill>
                <a:prstClr val="black"/>
              </a:solidFill>
              <a:latin typeface="+mn-lt"/>
            </a:endParaRPr>
          </a:p>
          <a:p>
            <a:pPr marL="1028700" lvl="1" algn="just">
              <a:buClr>
                <a:srgbClr val="990099"/>
              </a:buClr>
              <a:buFont typeface="Arial" panose="020B0604020202020204" pitchFamily="34" charset="0"/>
              <a:buChar char="•"/>
            </a:pPr>
            <a:r>
              <a:rPr lang="fr-FR" sz="1800" dirty="0" err="1">
                <a:solidFill>
                  <a:prstClr val="black"/>
                </a:solidFill>
                <a:latin typeface="+mn-lt"/>
                <a:sym typeface="Wingdings" panose="05000000000000000000" pitchFamily="2" charset="2"/>
              </a:rPr>
              <a:t>etc</a:t>
            </a:r>
            <a:endParaRPr lang="fr-FR" sz="1800" dirty="0">
              <a:solidFill>
                <a:prstClr val="black"/>
              </a:solidFill>
              <a:latin typeface="+mn-lt"/>
              <a:sym typeface="Wingdings" panose="05000000000000000000" pitchFamily="2" charset="2"/>
            </a:endParaRPr>
          </a:p>
          <a:p>
            <a:pPr algn="just"/>
            <a:endParaRPr lang="fr-FR" sz="1800" dirty="0">
              <a:solidFill>
                <a:prstClr val="black"/>
              </a:solidFill>
            </a:endParaRPr>
          </a:p>
          <a:p>
            <a:pPr algn="just"/>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214759" y="4087258"/>
            <a:ext cx="925572" cy="1967468"/>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599" y="1227137"/>
            <a:ext cx="2530757" cy="2130641"/>
          </a:xfrm>
          <a:prstGeom prst="rect">
            <a:avLst/>
          </a:prstGeom>
        </p:spPr>
      </p:pic>
    </p:spTree>
    <p:extLst>
      <p:ext uri="{BB962C8B-B14F-4D97-AF65-F5344CB8AC3E}">
        <p14:creationId xmlns:p14="http://schemas.microsoft.com/office/powerpoint/2010/main" val="2226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95521"/>
            <a:ext cx="10515600" cy="537714"/>
          </a:xfrm>
        </p:spPr>
        <p:txBody>
          <a:bodyPr>
            <a:normAutofit fontScale="90000"/>
          </a:bodyPr>
          <a:lstStyle/>
          <a:p>
            <a:r>
              <a:rPr lang="fr-FR" dirty="0"/>
              <a:t>The </a:t>
            </a:r>
            <a:r>
              <a:rPr lang="fr-FR" dirty="0" err="1"/>
              <a:t>various</a:t>
            </a:r>
            <a:r>
              <a:rPr lang="fr-FR" dirty="0"/>
              <a:t> </a:t>
            </a:r>
            <a:r>
              <a:rPr lang="fr-FR" dirty="0" err="1"/>
              <a:t>clinical</a:t>
            </a:r>
            <a:r>
              <a:rPr lang="fr-FR" dirty="0"/>
              <a:t> workflows</a:t>
            </a:r>
          </a:p>
        </p:txBody>
      </p:sp>
      <p:pic>
        <p:nvPicPr>
          <p:cNvPr id="13" name="Picture 12"/>
          <p:cNvPicPr>
            <a:picLocks noChangeAspect="1"/>
          </p:cNvPicPr>
          <p:nvPr/>
        </p:nvPicPr>
        <p:blipFill>
          <a:blip r:embed="rId2"/>
          <a:stretch>
            <a:fillRect/>
          </a:stretch>
        </p:blipFill>
        <p:spPr>
          <a:xfrm>
            <a:off x="1524000" y="1908946"/>
            <a:ext cx="9144000" cy="27501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966" y="2329806"/>
            <a:ext cx="2673531" cy="1859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05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469864"/>
            <a:ext cx="10515600" cy="586541"/>
          </a:xfrm>
        </p:spPr>
        <p:txBody>
          <a:bodyPr>
            <a:normAutofit/>
          </a:bodyPr>
          <a:lstStyle/>
          <a:p>
            <a:r>
              <a:rPr lang="fr-FR" dirty="0">
                <a:latin typeface="+mn-lt"/>
              </a:rPr>
              <a:t>A. </a:t>
            </a:r>
            <a:r>
              <a:rPr lang="fr-FR" dirty="0" err="1">
                <a:latin typeface="+mn-lt"/>
              </a:rPr>
              <a:t>Continuous</a:t>
            </a:r>
            <a:r>
              <a:rPr lang="fr-FR" dirty="0">
                <a:latin typeface="+mn-lt"/>
              </a:rPr>
              <a:t> Care Workflow</a:t>
            </a:r>
          </a:p>
        </p:txBody>
      </p:sp>
      <p:sp>
        <p:nvSpPr>
          <p:cNvPr id="5" name="ZoneTexte 4"/>
          <p:cNvSpPr txBox="1"/>
          <p:nvPr/>
        </p:nvSpPr>
        <p:spPr>
          <a:xfrm>
            <a:off x="2315580" y="1255189"/>
            <a:ext cx="7560840" cy="461665"/>
          </a:xfrm>
          <a:prstGeom prst="rect">
            <a:avLst/>
          </a:prstGeom>
          <a:noFill/>
        </p:spPr>
        <p:txBody>
          <a:bodyPr wrap="square" rtlCol="0">
            <a:spAutoFit/>
          </a:bodyPr>
          <a:lstStyle/>
          <a:p>
            <a:pPr algn="ctr" defTabSz="457200"/>
            <a:r>
              <a:rPr lang="fr-FR" sz="2400" b="1" i="1" dirty="0">
                <a:solidFill>
                  <a:srgbClr val="676B6C"/>
                </a:solidFill>
              </a:rPr>
              <a:t>Patient arrives in ICU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503" y="2022418"/>
            <a:ext cx="5378994" cy="3580393"/>
          </a:xfrm>
          <a:prstGeom prst="rect">
            <a:avLst/>
          </a:prstGeom>
        </p:spPr>
      </p:pic>
    </p:spTree>
    <p:extLst>
      <p:ext uri="{BB962C8B-B14F-4D97-AF65-F5344CB8AC3E}">
        <p14:creationId xmlns:p14="http://schemas.microsoft.com/office/powerpoint/2010/main" val="362858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pic>
        <p:nvPicPr>
          <p:cNvPr id="2" name="Picture 1"/>
          <p:cNvPicPr>
            <a:picLocks noChangeAspect="1"/>
          </p:cNvPicPr>
          <p:nvPr/>
        </p:nvPicPr>
        <p:blipFill>
          <a:blip r:embed="rId2"/>
          <a:stretch>
            <a:fillRect/>
          </a:stretch>
        </p:blipFill>
        <p:spPr>
          <a:xfrm>
            <a:off x="2091904" y="1697103"/>
            <a:ext cx="8008192" cy="3463794"/>
          </a:xfrm>
          <a:prstGeom prst="rect">
            <a:avLst/>
          </a:prstGeom>
        </p:spPr>
      </p:pic>
    </p:spTree>
    <p:extLst>
      <p:ext uri="{BB962C8B-B14F-4D97-AF65-F5344CB8AC3E}">
        <p14:creationId xmlns:p14="http://schemas.microsoft.com/office/powerpoint/2010/main" val="321889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200" dirty="0" err="1">
                <a:latin typeface="+mn-lt"/>
              </a:rPr>
              <a:t>Continuous</a:t>
            </a:r>
            <a:r>
              <a:rPr lang="fr-FR" sz="3200" dirty="0">
                <a:latin typeface="+mn-lt"/>
              </a:rPr>
              <a:t> Care Workflow</a:t>
            </a:r>
          </a:p>
        </p:txBody>
      </p:sp>
      <p:sp>
        <p:nvSpPr>
          <p:cNvPr id="5" name="ZoneTexte 4"/>
          <p:cNvSpPr txBox="1"/>
          <p:nvPr/>
        </p:nvSpPr>
        <p:spPr>
          <a:xfrm>
            <a:off x="2316723" y="1186806"/>
            <a:ext cx="7560840" cy="461665"/>
          </a:xfrm>
          <a:prstGeom prst="rect">
            <a:avLst/>
          </a:prstGeom>
          <a:noFill/>
        </p:spPr>
        <p:txBody>
          <a:bodyPr wrap="square" rtlCol="0">
            <a:spAutoFit/>
          </a:bodyPr>
          <a:lstStyle/>
          <a:p>
            <a:pPr algn="ctr" defTabSz="457200"/>
            <a:r>
              <a:rPr lang="fr-FR" sz="2400" b="1" i="1" dirty="0">
                <a:solidFill>
                  <a:srgbClr val="676B6C"/>
                </a:solidFill>
              </a:rPr>
              <a:t>2- Nurse selects relevant </a:t>
            </a:r>
            <a:r>
              <a:rPr lang="fr-FR" sz="2400" b="1" i="1" dirty="0" err="1">
                <a:solidFill>
                  <a:srgbClr val="676B6C"/>
                </a:solidFill>
              </a:rPr>
              <a:t>ward</a:t>
            </a:r>
            <a:r>
              <a:rPr lang="fr-FR" sz="2400" b="1" i="1" dirty="0">
                <a:solidFill>
                  <a:srgbClr val="676B6C"/>
                </a:solidFill>
              </a:rPr>
              <a:t>/service</a:t>
            </a:r>
          </a:p>
        </p:txBody>
      </p:sp>
      <p:pic>
        <p:nvPicPr>
          <p:cNvPr id="4" name="Picture 3"/>
          <p:cNvPicPr>
            <a:picLocks noChangeAspect="1"/>
          </p:cNvPicPr>
          <p:nvPr/>
        </p:nvPicPr>
        <p:blipFill>
          <a:blip r:embed="rId2"/>
          <a:stretch>
            <a:fillRect/>
          </a:stretch>
        </p:blipFill>
        <p:spPr>
          <a:xfrm>
            <a:off x="1956541" y="2132823"/>
            <a:ext cx="8278917" cy="3416352"/>
          </a:xfrm>
          <a:prstGeom prst="rect">
            <a:avLst/>
          </a:prstGeom>
        </p:spPr>
      </p:pic>
    </p:spTree>
    <p:extLst>
      <p:ext uri="{BB962C8B-B14F-4D97-AF65-F5344CB8AC3E}">
        <p14:creationId xmlns:p14="http://schemas.microsoft.com/office/powerpoint/2010/main" val="54664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1414" y="2154088"/>
            <a:ext cx="8278917" cy="3427674"/>
          </a:xfrm>
          <a:prstGeom prst="rect">
            <a:avLst/>
          </a:prstGeom>
        </p:spPr>
      </p:pic>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6723" y="1186806"/>
            <a:ext cx="7560840" cy="461665"/>
          </a:xfrm>
          <a:prstGeom prst="rect">
            <a:avLst/>
          </a:prstGeom>
          <a:noFill/>
        </p:spPr>
        <p:txBody>
          <a:bodyPr wrap="square" rtlCol="0">
            <a:spAutoFit/>
          </a:bodyPr>
          <a:lstStyle/>
          <a:p>
            <a:pPr algn="ctr" defTabSz="457200"/>
            <a:r>
              <a:rPr lang="fr-FR" sz="2400" b="1" i="1" dirty="0">
                <a:solidFill>
                  <a:srgbClr val="676B6C"/>
                </a:solidFill>
              </a:rPr>
              <a:t>3- Nurse selects correct patient in </a:t>
            </a:r>
            <a:r>
              <a:rPr lang="fr-FR" sz="2400" b="1" i="1" dirty="0" err="1">
                <a:solidFill>
                  <a:srgbClr val="676B6C"/>
                </a:solidFill>
              </a:rPr>
              <a:t>list</a:t>
            </a:r>
            <a:endParaRPr lang="fr-FR" sz="2400" b="1" i="1" dirty="0">
              <a:solidFill>
                <a:srgbClr val="676B6C"/>
              </a:solidFill>
            </a:endParaRPr>
          </a:p>
        </p:txBody>
      </p:sp>
    </p:spTree>
    <p:extLst>
      <p:ext uri="{BB962C8B-B14F-4D97-AF65-F5344CB8AC3E}">
        <p14:creationId xmlns:p14="http://schemas.microsoft.com/office/powerpoint/2010/main" val="127724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6723" y="1186806"/>
            <a:ext cx="7560840" cy="461665"/>
          </a:xfrm>
          <a:prstGeom prst="rect">
            <a:avLst/>
          </a:prstGeom>
          <a:noFill/>
        </p:spPr>
        <p:txBody>
          <a:bodyPr wrap="square" rtlCol="0">
            <a:spAutoFit/>
          </a:bodyPr>
          <a:lstStyle/>
          <a:p>
            <a:pPr algn="ctr" defTabSz="457200"/>
            <a:r>
              <a:rPr lang="fr-FR" sz="2400" b="1" i="1" dirty="0">
                <a:solidFill>
                  <a:srgbClr val="676B6C"/>
                </a:solidFill>
              </a:rPr>
              <a:t>4- Nurse </a:t>
            </a:r>
            <a:r>
              <a:rPr lang="fr-FR" sz="2400" b="1" i="1" dirty="0" err="1">
                <a:solidFill>
                  <a:srgbClr val="676B6C"/>
                </a:solidFill>
              </a:rPr>
              <a:t>associates</a:t>
            </a:r>
            <a:r>
              <a:rPr lang="fr-FR" sz="2400" b="1" i="1" dirty="0">
                <a:solidFill>
                  <a:srgbClr val="676B6C"/>
                </a:solidFill>
              </a:rPr>
              <a:t> vital </a:t>
            </a:r>
            <a:r>
              <a:rPr lang="fr-FR" sz="2400" b="1" i="1" dirty="0" err="1">
                <a:solidFill>
                  <a:srgbClr val="676B6C"/>
                </a:solidFill>
              </a:rPr>
              <a:t>signs</a:t>
            </a:r>
            <a:r>
              <a:rPr lang="fr-FR" sz="2400" b="1" i="1" dirty="0">
                <a:solidFill>
                  <a:srgbClr val="676B6C"/>
                </a:solidFill>
              </a:rPr>
              <a:t> </a:t>
            </a:r>
            <a:r>
              <a:rPr lang="fr-FR" sz="2400" b="1" i="1" dirty="0" err="1">
                <a:solidFill>
                  <a:srgbClr val="676B6C"/>
                </a:solidFill>
              </a:rPr>
              <a:t>device</a:t>
            </a:r>
            <a:r>
              <a:rPr lang="fr-FR" sz="2400" b="1" i="1" dirty="0">
                <a:solidFill>
                  <a:srgbClr val="676B6C"/>
                </a:solidFill>
              </a:rPr>
              <a:t> to patient/room</a:t>
            </a:r>
          </a:p>
        </p:txBody>
      </p:sp>
      <p:pic>
        <p:nvPicPr>
          <p:cNvPr id="6" name="Picture 5"/>
          <p:cNvPicPr>
            <a:picLocks noChangeAspect="1"/>
          </p:cNvPicPr>
          <p:nvPr/>
        </p:nvPicPr>
        <p:blipFill>
          <a:blip r:embed="rId2"/>
          <a:stretch>
            <a:fillRect/>
          </a:stretch>
        </p:blipFill>
        <p:spPr>
          <a:xfrm>
            <a:off x="1861414" y="2154088"/>
            <a:ext cx="8375189" cy="2157079"/>
          </a:xfrm>
          <a:prstGeom prst="rect">
            <a:avLst/>
          </a:prstGeom>
        </p:spPr>
      </p:pic>
    </p:spTree>
    <p:extLst>
      <p:ext uri="{BB962C8B-B14F-4D97-AF65-F5344CB8AC3E}">
        <p14:creationId xmlns:p14="http://schemas.microsoft.com/office/powerpoint/2010/main" val="356377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5580" y="1055084"/>
            <a:ext cx="7560840" cy="830997"/>
          </a:xfrm>
          <a:prstGeom prst="rect">
            <a:avLst/>
          </a:prstGeom>
          <a:noFill/>
        </p:spPr>
        <p:txBody>
          <a:bodyPr wrap="square" rtlCol="0">
            <a:spAutoFit/>
          </a:bodyPr>
          <a:lstStyle/>
          <a:p>
            <a:pPr algn="ctr" defTabSz="457200"/>
            <a:r>
              <a:rPr lang="fr-FR" sz="2400" b="1" i="1" dirty="0">
                <a:solidFill>
                  <a:srgbClr val="676B6C"/>
                </a:solidFill>
              </a:rPr>
              <a:t>Patient vital </a:t>
            </a:r>
            <a:r>
              <a:rPr lang="fr-FR" sz="2400" b="1" i="1" dirty="0" err="1">
                <a:solidFill>
                  <a:srgbClr val="676B6C"/>
                </a:solidFill>
              </a:rPr>
              <a:t>signs</a:t>
            </a:r>
            <a:r>
              <a:rPr lang="fr-FR" sz="2400" b="1" i="1" dirty="0">
                <a:solidFill>
                  <a:srgbClr val="676B6C"/>
                </a:solidFill>
              </a:rPr>
              <a:t> </a:t>
            </a:r>
            <a:r>
              <a:rPr lang="fr-FR" sz="2400" b="1" i="1" dirty="0" err="1">
                <a:solidFill>
                  <a:srgbClr val="676B6C"/>
                </a:solidFill>
              </a:rPr>
              <a:t>automatically</a:t>
            </a:r>
            <a:r>
              <a:rPr lang="fr-FR" sz="2400" b="1" i="1" dirty="0">
                <a:solidFill>
                  <a:srgbClr val="676B6C"/>
                </a:solidFill>
              </a:rPr>
              <a:t> sent to EPR</a:t>
            </a:r>
          </a:p>
          <a:p>
            <a:pPr algn="ctr" defTabSz="457200"/>
            <a:r>
              <a:rPr lang="fr-FR" sz="2400" b="1" i="1" dirty="0" err="1">
                <a:solidFill>
                  <a:srgbClr val="676B6C"/>
                </a:solidFill>
              </a:rPr>
              <a:t>according</a:t>
            </a:r>
            <a:r>
              <a:rPr lang="fr-FR" sz="2400" b="1" i="1" dirty="0">
                <a:solidFill>
                  <a:srgbClr val="676B6C"/>
                </a:solidFill>
              </a:rPr>
              <a:t> to </a:t>
            </a:r>
            <a:r>
              <a:rPr lang="fr-FR" sz="2400" b="1" i="1" dirty="0" err="1">
                <a:solidFill>
                  <a:srgbClr val="676B6C"/>
                </a:solidFill>
              </a:rPr>
              <a:t>prescribed</a:t>
            </a:r>
            <a:r>
              <a:rPr lang="fr-FR" sz="2400" b="1" i="1" dirty="0">
                <a:solidFill>
                  <a:srgbClr val="676B6C"/>
                </a:solidFill>
              </a:rPr>
              <a:t> </a:t>
            </a:r>
            <a:r>
              <a:rPr lang="fr-FR" sz="2400" b="1" i="1" dirty="0" err="1">
                <a:solidFill>
                  <a:srgbClr val="676B6C"/>
                </a:solidFill>
              </a:rPr>
              <a:t>schedule</a:t>
            </a:r>
            <a:r>
              <a:rPr lang="fr-FR" sz="2400" b="1" i="1" dirty="0">
                <a:solidFill>
                  <a:srgbClr val="676B6C"/>
                </a:solidFill>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945" y="2183949"/>
            <a:ext cx="4570110" cy="3688079"/>
          </a:xfrm>
          <a:prstGeom prst="rect">
            <a:avLst/>
          </a:prstGeom>
        </p:spPr>
      </p:pic>
    </p:spTree>
    <p:extLst>
      <p:ext uri="{BB962C8B-B14F-4D97-AF65-F5344CB8AC3E}">
        <p14:creationId xmlns:p14="http://schemas.microsoft.com/office/powerpoint/2010/main" val="118497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21630"/>
            <a:ext cx="7886700" cy="703403"/>
          </a:xfrm>
        </p:spPr>
        <p:txBody>
          <a:bodyPr/>
          <a:lstStyle/>
          <a:p>
            <a:r>
              <a:rPr lang="en-GB" dirty="0"/>
              <a:t>Huge Demand</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03315" y="1088007"/>
            <a:ext cx="10750485" cy="4990638"/>
          </a:xfrm>
          <a:prstGeom prst="rect">
            <a:avLst/>
          </a:prstGeom>
        </p:spPr>
      </p:pic>
    </p:spTree>
    <p:extLst>
      <p:ext uri="{BB962C8B-B14F-4D97-AF65-F5344CB8AC3E}">
        <p14:creationId xmlns:p14="http://schemas.microsoft.com/office/powerpoint/2010/main" val="271631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B. </a:t>
            </a:r>
            <a:r>
              <a:rPr lang="fr-FR" dirty="0" err="1"/>
              <a:t>Punctual</a:t>
            </a:r>
            <a:r>
              <a:rPr lang="fr-FR" dirty="0"/>
              <a:t> Care Workflow</a:t>
            </a:r>
            <a:endParaRPr lang="fr-FR" dirty="0">
              <a:latin typeface="+mn-lt"/>
            </a:endParaRPr>
          </a:p>
        </p:txBody>
      </p:sp>
      <p:sp>
        <p:nvSpPr>
          <p:cNvPr id="5" name="ZoneTexte 4"/>
          <p:cNvSpPr txBox="1"/>
          <p:nvPr/>
        </p:nvSpPr>
        <p:spPr>
          <a:xfrm>
            <a:off x="2316723" y="1186806"/>
            <a:ext cx="7560840" cy="830997"/>
          </a:xfrm>
          <a:prstGeom prst="rect">
            <a:avLst/>
          </a:prstGeom>
          <a:noFill/>
        </p:spPr>
        <p:txBody>
          <a:bodyPr wrap="square" rtlCol="0">
            <a:spAutoFit/>
          </a:bodyPr>
          <a:lstStyle/>
          <a:p>
            <a:pPr algn="ctr" defTabSz="457200"/>
            <a:r>
              <a:rPr lang="fr-FR" sz="2400" b="1" i="1" dirty="0">
                <a:solidFill>
                  <a:srgbClr val="676B6C"/>
                </a:solidFill>
              </a:rPr>
              <a:t>1- Nurse logs in to Enovacom Patient </a:t>
            </a:r>
            <a:r>
              <a:rPr lang="fr-FR" sz="2400" b="1" i="1" dirty="0" err="1">
                <a:solidFill>
                  <a:srgbClr val="676B6C"/>
                </a:solidFill>
              </a:rPr>
              <a:t>Connect</a:t>
            </a:r>
            <a:endParaRPr lang="fr-FR" sz="2400" b="1" i="1" dirty="0">
              <a:solidFill>
                <a:srgbClr val="676B6C"/>
              </a:solidFill>
            </a:endParaRPr>
          </a:p>
          <a:p>
            <a:pPr algn="ctr" defTabSz="457200"/>
            <a:r>
              <a:rPr lang="fr-FR" sz="2400" b="1" i="1" dirty="0">
                <a:solidFill>
                  <a:srgbClr val="676B6C"/>
                </a:solidFill>
              </a:rPr>
              <a:t>Via internet browser</a:t>
            </a:r>
          </a:p>
        </p:txBody>
      </p:sp>
      <p:pic>
        <p:nvPicPr>
          <p:cNvPr id="2" name="Picture 1"/>
          <p:cNvPicPr>
            <a:picLocks noChangeAspect="1"/>
          </p:cNvPicPr>
          <p:nvPr/>
        </p:nvPicPr>
        <p:blipFill>
          <a:blip r:embed="rId2"/>
          <a:stretch>
            <a:fillRect/>
          </a:stretch>
        </p:blipFill>
        <p:spPr>
          <a:xfrm>
            <a:off x="2091904" y="2207400"/>
            <a:ext cx="8008192" cy="3463794"/>
          </a:xfrm>
          <a:prstGeom prst="rect">
            <a:avLst/>
          </a:prstGeom>
        </p:spPr>
      </p:pic>
    </p:spTree>
    <p:extLst>
      <p:ext uri="{BB962C8B-B14F-4D97-AF65-F5344CB8AC3E}">
        <p14:creationId xmlns:p14="http://schemas.microsoft.com/office/powerpoint/2010/main" val="3279019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30369" y="2260414"/>
            <a:ext cx="8531262" cy="3750390"/>
          </a:xfrm>
          <a:prstGeom prst="rect">
            <a:avLst/>
          </a:prstGeom>
        </p:spPr>
      </p:pic>
      <p:sp>
        <p:nvSpPr>
          <p:cNvPr id="3" name="Titre 2"/>
          <p:cNvSpPr>
            <a:spLocks noGrp="1"/>
          </p:cNvSpPr>
          <p:nvPr>
            <p:ph type="title"/>
          </p:nvPr>
        </p:nvSpPr>
        <p:spPr/>
        <p:txBody>
          <a:bodyPr>
            <a:normAutofit fontScale="90000"/>
          </a:bodyPr>
          <a:lstStyle/>
          <a:p>
            <a:r>
              <a:rPr lang="fr-FR" dirty="0" err="1"/>
              <a:t>Punctual</a:t>
            </a:r>
            <a:r>
              <a:rPr lang="fr-FR" dirty="0"/>
              <a:t> Care Workflow</a:t>
            </a:r>
            <a:endParaRPr lang="fr-FR" dirty="0">
              <a:latin typeface="+mn-lt"/>
            </a:endParaRPr>
          </a:p>
        </p:txBody>
      </p:sp>
      <p:sp>
        <p:nvSpPr>
          <p:cNvPr id="5" name="ZoneTexte 4"/>
          <p:cNvSpPr txBox="1"/>
          <p:nvPr/>
        </p:nvSpPr>
        <p:spPr>
          <a:xfrm>
            <a:off x="2315580" y="1069681"/>
            <a:ext cx="7560840" cy="830997"/>
          </a:xfrm>
          <a:prstGeom prst="rect">
            <a:avLst/>
          </a:prstGeom>
          <a:noFill/>
        </p:spPr>
        <p:txBody>
          <a:bodyPr wrap="square" rtlCol="0">
            <a:spAutoFit/>
          </a:bodyPr>
          <a:lstStyle/>
          <a:p>
            <a:pPr algn="ctr" defTabSz="457200"/>
            <a:r>
              <a:rPr lang="fr-FR" sz="2400" b="1" i="1" dirty="0">
                <a:solidFill>
                  <a:srgbClr val="676B6C"/>
                </a:solidFill>
              </a:rPr>
              <a:t>2- Nurse selects relevant </a:t>
            </a:r>
            <a:r>
              <a:rPr lang="fr-FR" sz="2400" b="1" i="1" dirty="0" err="1">
                <a:solidFill>
                  <a:srgbClr val="676B6C"/>
                </a:solidFill>
              </a:rPr>
              <a:t>ward</a:t>
            </a:r>
            <a:r>
              <a:rPr lang="fr-FR" sz="2400" b="1" i="1" dirty="0">
                <a:solidFill>
                  <a:srgbClr val="676B6C"/>
                </a:solidFill>
              </a:rPr>
              <a:t>/service</a:t>
            </a:r>
          </a:p>
          <a:p>
            <a:pPr algn="ctr" defTabSz="457200"/>
            <a:r>
              <a:rPr lang="fr-FR" sz="2400" b="1" i="1" dirty="0">
                <a:solidFill>
                  <a:srgbClr val="676B6C"/>
                </a:solidFill>
              </a:rPr>
              <a:t>and </a:t>
            </a:r>
            <a:r>
              <a:rPr lang="fr-FR" sz="2400" b="1" i="1" dirty="0" err="1">
                <a:solidFill>
                  <a:srgbClr val="676B6C"/>
                </a:solidFill>
              </a:rPr>
              <a:t>device</a:t>
            </a:r>
            <a:r>
              <a:rPr lang="fr-FR" sz="2400" b="1" i="1" dirty="0">
                <a:solidFill>
                  <a:srgbClr val="676B6C"/>
                </a:solidFill>
              </a:rPr>
              <a:t> </a:t>
            </a:r>
            <a:r>
              <a:rPr lang="fr-FR" sz="2400" b="1" i="1" dirty="0" err="1">
                <a:solidFill>
                  <a:srgbClr val="676B6C"/>
                </a:solidFill>
              </a:rPr>
              <a:t>used</a:t>
            </a:r>
            <a:r>
              <a:rPr lang="fr-FR" sz="2400" b="1" i="1" dirty="0">
                <a:solidFill>
                  <a:srgbClr val="676B6C"/>
                </a:solidFill>
              </a:rPr>
              <a:t> for round</a:t>
            </a:r>
          </a:p>
        </p:txBody>
      </p:sp>
    </p:spTree>
    <p:extLst>
      <p:ext uri="{BB962C8B-B14F-4D97-AF65-F5344CB8AC3E}">
        <p14:creationId xmlns:p14="http://schemas.microsoft.com/office/powerpoint/2010/main" val="121155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3618"/>
            <a:ext cx="10515600" cy="537714"/>
          </a:xfrm>
        </p:spPr>
        <p:txBody>
          <a:bodyPr>
            <a:normAutofit fontScale="90000"/>
          </a:bodyPr>
          <a:lstStyle/>
          <a:p>
            <a:r>
              <a:rPr lang="fr-FR" dirty="0" err="1"/>
              <a:t>Punctual</a:t>
            </a:r>
            <a:r>
              <a:rPr lang="fr-FR" dirty="0"/>
              <a:t> Care Workflow</a:t>
            </a:r>
            <a:endParaRPr lang="fr-FR" dirty="0">
              <a:latin typeface="+mn-lt"/>
            </a:endParaRPr>
          </a:p>
        </p:txBody>
      </p:sp>
      <p:sp>
        <p:nvSpPr>
          <p:cNvPr id="5" name="ZoneTexte 4"/>
          <p:cNvSpPr txBox="1"/>
          <p:nvPr/>
        </p:nvSpPr>
        <p:spPr>
          <a:xfrm>
            <a:off x="2315580" y="1254347"/>
            <a:ext cx="7560840" cy="461665"/>
          </a:xfrm>
          <a:prstGeom prst="rect">
            <a:avLst/>
          </a:prstGeom>
          <a:noFill/>
        </p:spPr>
        <p:txBody>
          <a:bodyPr wrap="square" rtlCol="0">
            <a:spAutoFit/>
          </a:bodyPr>
          <a:lstStyle/>
          <a:p>
            <a:pPr algn="ctr" defTabSz="457200"/>
            <a:r>
              <a:rPr lang="fr-FR" sz="2400" b="1" i="1" dirty="0">
                <a:solidFill>
                  <a:srgbClr val="676B6C"/>
                </a:solidFill>
              </a:rPr>
              <a:t>3- Nurse selects patient</a:t>
            </a:r>
          </a:p>
        </p:txBody>
      </p:sp>
      <p:pic>
        <p:nvPicPr>
          <p:cNvPr id="2" name="Picture 1"/>
          <p:cNvPicPr>
            <a:picLocks noChangeAspect="1"/>
          </p:cNvPicPr>
          <p:nvPr/>
        </p:nvPicPr>
        <p:blipFill>
          <a:blip r:embed="rId2"/>
          <a:stretch>
            <a:fillRect/>
          </a:stretch>
        </p:blipFill>
        <p:spPr>
          <a:xfrm>
            <a:off x="1817515" y="2239148"/>
            <a:ext cx="8556970" cy="2751287"/>
          </a:xfrm>
          <a:prstGeom prst="rect">
            <a:avLst/>
          </a:prstGeom>
        </p:spPr>
      </p:pic>
    </p:spTree>
    <p:extLst>
      <p:ext uri="{BB962C8B-B14F-4D97-AF65-F5344CB8AC3E}">
        <p14:creationId xmlns:p14="http://schemas.microsoft.com/office/powerpoint/2010/main" val="228268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t>Punctual</a:t>
            </a:r>
            <a:r>
              <a:rPr lang="fr-FR" dirty="0"/>
              <a:t> Care Workflow</a:t>
            </a:r>
            <a:endParaRPr lang="fr-FR" dirty="0">
              <a:latin typeface="+mn-lt"/>
            </a:endParaRPr>
          </a:p>
        </p:txBody>
      </p:sp>
      <p:sp>
        <p:nvSpPr>
          <p:cNvPr id="5" name="ZoneTexte 4"/>
          <p:cNvSpPr txBox="1"/>
          <p:nvPr/>
        </p:nvSpPr>
        <p:spPr>
          <a:xfrm>
            <a:off x="2315580" y="1059367"/>
            <a:ext cx="7560840" cy="830997"/>
          </a:xfrm>
          <a:prstGeom prst="rect">
            <a:avLst/>
          </a:prstGeom>
          <a:noFill/>
        </p:spPr>
        <p:txBody>
          <a:bodyPr wrap="square" rtlCol="0">
            <a:spAutoFit/>
          </a:bodyPr>
          <a:lstStyle/>
          <a:p>
            <a:pPr algn="ctr" defTabSz="457200"/>
            <a:r>
              <a:rPr lang="fr-FR" sz="2400" b="1" i="1" dirty="0">
                <a:solidFill>
                  <a:srgbClr val="676B6C"/>
                </a:solidFill>
              </a:rPr>
              <a:t>4- Nurse </a:t>
            </a:r>
            <a:r>
              <a:rPr lang="fr-FR" sz="2400" b="1" i="1" dirty="0" err="1">
                <a:solidFill>
                  <a:srgbClr val="676B6C"/>
                </a:solidFill>
              </a:rPr>
              <a:t>activates</a:t>
            </a:r>
            <a:r>
              <a:rPr lang="fr-FR" sz="2400" b="1" i="1" dirty="0">
                <a:solidFill>
                  <a:srgbClr val="676B6C"/>
                </a:solidFill>
              </a:rPr>
              <a:t> vital </a:t>
            </a:r>
            <a:r>
              <a:rPr lang="fr-FR" sz="2400" b="1" i="1" dirty="0" err="1">
                <a:solidFill>
                  <a:srgbClr val="676B6C"/>
                </a:solidFill>
              </a:rPr>
              <a:t>signs</a:t>
            </a:r>
            <a:r>
              <a:rPr lang="fr-FR" sz="2400" b="1" i="1" dirty="0">
                <a:solidFill>
                  <a:srgbClr val="676B6C"/>
                </a:solidFill>
              </a:rPr>
              <a:t> </a:t>
            </a:r>
            <a:r>
              <a:rPr lang="fr-FR" sz="2400" b="1" i="1" dirty="0" err="1">
                <a:solidFill>
                  <a:srgbClr val="676B6C"/>
                </a:solidFill>
              </a:rPr>
              <a:t>device</a:t>
            </a:r>
            <a:endParaRPr lang="fr-FR" sz="2400" b="1" i="1" dirty="0">
              <a:solidFill>
                <a:srgbClr val="676B6C"/>
              </a:solidFill>
            </a:endParaRPr>
          </a:p>
          <a:p>
            <a:pPr algn="ctr" defTabSz="457200"/>
            <a:r>
              <a:rPr lang="fr-FR" sz="2400" b="1" i="1" dirty="0">
                <a:solidFill>
                  <a:srgbClr val="676B6C"/>
                </a:solidFill>
              </a:rPr>
              <a:t>and </a:t>
            </a:r>
            <a:r>
              <a:rPr lang="fr-FR" sz="2400" b="1" i="1" dirty="0" err="1">
                <a:solidFill>
                  <a:srgbClr val="676B6C"/>
                </a:solidFill>
              </a:rPr>
              <a:t>confirms</a:t>
            </a:r>
            <a:r>
              <a:rPr lang="fr-FR" sz="2400" b="1" i="1" dirty="0">
                <a:solidFill>
                  <a:srgbClr val="676B6C"/>
                </a:solidFill>
              </a:rPr>
              <a:t> the live </a:t>
            </a:r>
            <a:r>
              <a:rPr lang="fr-FR" sz="2400" b="1" i="1" dirty="0" err="1">
                <a:solidFill>
                  <a:srgbClr val="676B6C"/>
                </a:solidFill>
              </a:rPr>
              <a:t>displayed</a:t>
            </a:r>
            <a:r>
              <a:rPr lang="fr-FR" sz="2400" b="1" i="1" dirty="0">
                <a:solidFill>
                  <a:srgbClr val="676B6C"/>
                </a:solidFill>
              </a:rPr>
              <a:t> values</a:t>
            </a:r>
          </a:p>
        </p:txBody>
      </p:sp>
      <p:pic>
        <p:nvPicPr>
          <p:cNvPr id="6" name="Picture 5"/>
          <p:cNvPicPr>
            <a:picLocks noChangeAspect="1"/>
          </p:cNvPicPr>
          <p:nvPr/>
        </p:nvPicPr>
        <p:blipFill>
          <a:blip r:embed="rId2"/>
          <a:stretch>
            <a:fillRect/>
          </a:stretch>
        </p:blipFill>
        <p:spPr>
          <a:xfrm>
            <a:off x="2988004" y="2160677"/>
            <a:ext cx="6215992" cy="3637956"/>
          </a:xfrm>
          <a:prstGeom prst="rect">
            <a:avLst/>
          </a:prstGeom>
        </p:spPr>
      </p:pic>
    </p:spTree>
    <p:extLst>
      <p:ext uri="{BB962C8B-B14F-4D97-AF65-F5344CB8AC3E}">
        <p14:creationId xmlns:p14="http://schemas.microsoft.com/office/powerpoint/2010/main" val="4087223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t>Punctual</a:t>
            </a:r>
            <a:r>
              <a:rPr lang="fr-FR" dirty="0"/>
              <a:t> Care Workflow</a:t>
            </a:r>
            <a:endParaRPr lang="fr-FR" dirty="0">
              <a:latin typeface="+mn-lt"/>
            </a:endParaRPr>
          </a:p>
        </p:txBody>
      </p:sp>
      <p:sp>
        <p:nvSpPr>
          <p:cNvPr id="5" name="ZoneTexte 4"/>
          <p:cNvSpPr txBox="1"/>
          <p:nvPr/>
        </p:nvSpPr>
        <p:spPr>
          <a:xfrm>
            <a:off x="2315580" y="1273096"/>
            <a:ext cx="7560840" cy="461665"/>
          </a:xfrm>
          <a:prstGeom prst="rect">
            <a:avLst/>
          </a:prstGeom>
          <a:noFill/>
        </p:spPr>
        <p:txBody>
          <a:bodyPr wrap="square" rtlCol="0">
            <a:spAutoFit/>
          </a:bodyPr>
          <a:lstStyle/>
          <a:p>
            <a:pPr algn="ctr" defTabSz="457200"/>
            <a:r>
              <a:rPr lang="fr-FR" sz="2400" b="1" i="1" dirty="0">
                <a:solidFill>
                  <a:srgbClr val="676B6C"/>
                </a:solidFill>
              </a:rPr>
              <a:t>5- Data </a:t>
            </a:r>
            <a:r>
              <a:rPr lang="fr-FR" sz="2400" b="1" i="1" dirty="0" err="1">
                <a:solidFill>
                  <a:srgbClr val="676B6C"/>
                </a:solidFill>
              </a:rPr>
              <a:t>is</a:t>
            </a:r>
            <a:r>
              <a:rPr lang="fr-FR" sz="2400" b="1" i="1" dirty="0">
                <a:solidFill>
                  <a:srgbClr val="676B6C"/>
                </a:solidFill>
              </a:rPr>
              <a:t> sent to EPR</a:t>
            </a:r>
          </a:p>
        </p:txBody>
      </p:sp>
      <p:pic>
        <p:nvPicPr>
          <p:cNvPr id="7" name="Picture 6"/>
          <p:cNvPicPr>
            <a:picLocks noChangeAspect="1"/>
          </p:cNvPicPr>
          <p:nvPr/>
        </p:nvPicPr>
        <p:blipFill>
          <a:blip r:embed="rId2"/>
          <a:stretch>
            <a:fillRect/>
          </a:stretch>
        </p:blipFill>
        <p:spPr>
          <a:xfrm>
            <a:off x="2091867" y="2557559"/>
            <a:ext cx="8008266" cy="1946920"/>
          </a:xfrm>
          <a:prstGeom prst="rect">
            <a:avLst/>
          </a:prstGeom>
        </p:spPr>
      </p:pic>
    </p:spTree>
    <p:extLst>
      <p:ext uri="{BB962C8B-B14F-4D97-AF65-F5344CB8AC3E}">
        <p14:creationId xmlns:p14="http://schemas.microsoft.com/office/powerpoint/2010/main" val="3009541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latin typeface="+mn-lt"/>
              </a:rPr>
              <a:t>D. </a:t>
            </a:r>
            <a:r>
              <a:rPr lang="fr-FR" dirty="0" err="1">
                <a:latin typeface="+mn-lt"/>
              </a:rPr>
              <a:t>Contextual</a:t>
            </a:r>
            <a:r>
              <a:rPr lang="fr-FR" dirty="0">
                <a:latin typeface="+mn-lt"/>
              </a:rPr>
              <a:t> Link </a:t>
            </a:r>
            <a:r>
              <a:rPr lang="fr-FR" dirty="0" err="1">
                <a:latin typeface="+mn-lt"/>
              </a:rPr>
              <a:t>Integration</a:t>
            </a:r>
            <a:endParaRPr lang="fr-FR" dirty="0">
              <a:latin typeface="+mn-lt"/>
            </a:endParaRPr>
          </a:p>
        </p:txBody>
      </p:sp>
      <p:sp>
        <p:nvSpPr>
          <p:cNvPr id="5" name="ZoneTexte 4"/>
          <p:cNvSpPr txBox="1"/>
          <p:nvPr/>
        </p:nvSpPr>
        <p:spPr>
          <a:xfrm>
            <a:off x="2315580" y="1048583"/>
            <a:ext cx="7560840" cy="461665"/>
          </a:xfrm>
          <a:prstGeom prst="rect">
            <a:avLst/>
          </a:prstGeom>
          <a:noFill/>
        </p:spPr>
        <p:txBody>
          <a:bodyPr wrap="square" rtlCol="0">
            <a:spAutoFit/>
          </a:bodyPr>
          <a:lstStyle/>
          <a:p>
            <a:pPr algn="ctr" defTabSz="457200"/>
            <a:r>
              <a:rPr lang="fr-FR" sz="2400" b="1" i="1" dirty="0">
                <a:solidFill>
                  <a:srgbClr val="676B6C"/>
                </a:solidFill>
              </a:rPr>
              <a:t>Patient arrives in ICU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72" y="1909273"/>
            <a:ext cx="5378994" cy="3580393"/>
          </a:xfrm>
          <a:prstGeom prst="rect">
            <a:avLst/>
          </a:prstGeom>
        </p:spPr>
      </p:pic>
    </p:spTree>
    <p:extLst>
      <p:ext uri="{BB962C8B-B14F-4D97-AF65-F5344CB8AC3E}">
        <p14:creationId xmlns:p14="http://schemas.microsoft.com/office/powerpoint/2010/main" val="19025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t>Contextual</a:t>
            </a:r>
            <a:r>
              <a:rPr lang="fr-FR" dirty="0"/>
              <a:t> Link </a:t>
            </a:r>
            <a:r>
              <a:rPr lang="fr-FR" dirty="0" err="1"/>
              <a:t>Integration</a:t>
            </a:r>
            <a:endParaRPr lang="fr-FR" dirty="0">
              <a:latin typeface="+mn-lt"/>
            </a:endParaRPr>
          </a:p>
        </p:txBody>
      </p:sp>
      <p:sp>
        <p:nvSpPr>
          <p:cNvPr id="5" name="ZoneTexte 4"/>
          <p:cNvSpPr txBox="1"/>
          <p:nvPr/>
        </p:nvSpPr>
        <p:spPr>
          <a:xfrm>
            <a:off x="2310818" y="1159055"/>
            <a:ext cx="7560840" cy="461665"/>
          </a:xfrm>
          <a:prstGeom prst="rect">
            <a:avLst/>
          </a:prstGeom>
          <a:noFill/>
        </p:spPr>
        <p:txBody>
          <a:bodyPr wrap="square" rtlCol="0">
            <a:spAutoFit/>
          </a:bodyPr>
          <a:lstStyle/>
          <a:p>
            <a:pPr algn="ctr" defTabSz="457200"/>
            <a:r>
              <a:rPr lang="fr-FR" sz="2400" b="1" i="1" dirty="0">
                <a:solidFill>
                  <a:srgbClr val="676B6C"/>
                </a:solidFill>
              </a:rPr>
              <a:t>1- Nurse </a:t>
            </a:r>
            <a:r>
              <a:rPr lang="fr-FR" sz="2400" b="1" i="1" dirty="0" err="1">
                <a:solidFill>
                  <a:srgbClr val="676B6C"/>
                </a:solidFill>
              </a:rPr>
              <a:t>is</a:t>
            </a:r>
            <a:r>
              <a:rPr lang="fr-FR" sz="2400" b="1" i="1" dirty="0">
                <a:solidFill>
                  <a:srgbClr val="676B6C"/>
                </a:solidFill>
              </a:rPr>
              <a:t> </a:t>
            </a:r>
            <a:r>
              <a:rPr lang="fr-FR" sz="2400" b="1" i="1" dirty="0" err="1">
                <a:solidFill>
                  <a:srgbClr val="676B6C"/>
                </a:solidFill>
              </a:rPr>
              <a:t>already</a:t>
            </a:r>
            <a:r>
              <a:rPr lang="fr-FR" sz="2400" b="1" i="1" dirty="0">
                <a:solidFill>
                  <a:srgbClr val="676B6C"/>
                </a:solidFill>
              </a:rPr>
              <a:t> </a:t>
            </a:r>
            <a:r>
              <a:rPr lang="fr-FR" sz="2400" b="1" i="1" dirty="0" err="1">
                <a:solidFill>
                  <a:srgbClr val="676B6C"/>
                </a:solidFill>
              </a:rPr>
              <a:t>using</a:t>
            </a:r>
            <a:r>
              <a:rPr lang="fr-FR" sz="2400" b="1" i="1" dirty="0">
                <a:solidFill>
                  <a:srgbClr val="676B6C"/>
                </a:solidFill>
              </a:rPr>
              <a:t> EPR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575" y="2116132"/>
            <a:ext cx="6029325" cy="3394510"/>
          </a:xfrm>
          <a:prstGeom prst="rect">
            <a:avLst/>
          </a:prstGeom>
        </p:spPr>
      </p:pic>
    </p:spTree>
    <p:extLst>
      <p:ext uri="{BB962C8B-B14F-4D97-AF65-F5344CB8AC3E}">
        <p14:creationId xmlns:p14="http://schemas.microsoft.com/office/powerpoint/2010/main" val="3805038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5580" y="1059046"/>
            <a:ext cx="7560840" cy="830997"/>
          </a:xfrm>
          <a:prstGeom prst="rect">
            <a:avLst/>
          </a:prstGeom>
          <a:noFill/>
        </p:spPr>
        <p:txBody>
          <a:bodyPr wrap="square" rtlCol="0">
            <a:spAutoFit/>
          </a:bodyPr>
          <a:lstStyle/>
          <a:p>
            <a:pPr algn="ctr" defTabSz="457200"/>
            <a:r>
              <a:rPr lang="fr-FR" sz="2400" b="1" i="1" dirty="0">
                <a:solidFill>
                  <a:srgbClr val="676B6C"/>
                </a:solidFill>
              </a:rPr>
              <a:t>2- </a:t>
            </a:r>
            <a:r>
              <a:rPr lang="fr-FR" sz="2400" b="1" i="1" dirty="0" err="1">
                <a:solidFill>
                  <a:srgbClr val="676B6C"/>
                </a:solidFill>
              </a:rPr>
              <a:t>With</a:t>
            </a:r>
            <a:r>
              <a:rPr lang="fr-FR" sz="2400" b="1" i="1" dirty="0">
                <a:solidFill>
                  <a:srgbClr val="676B6C"/>
                </a:solidFill>
              </a:rPr>
              <a:t> </a:t>
            </a:r>
            <a:r>
              <a:rPr lang="fr-FR" sz="2400" b="1" i="1" dirty="0" err="1">
                <a:solidFill>
                  <a:srgbClr val="676B6C"/>
                </a:solidFill>
              </a:rPr>
              <a:t>selected</a:t>
            </a:r>
            <a:r>
              <a:rPr lang="fr-FR" sz="2400" b="1" i="1" dirty="0">
                <a:solidFill>
                  <a:srgbClr val="676B6C"/>
                </a:solidFill>
              </a:rPr>
              <a:t> patient in EPR, nurse clicks on</a:t>
            </a:r>
          </a:p>
          <a:p>
            <a:pPr algn="ctr" defTabSz="457200"/>
            <a:r>
              <a:rPr lang="fr-FR" sz="2400" b="1" i="1" dirty="0">
                <a:solidFill>
                  <a:srgbClr val="676B6C"/>
                </a:solidFill>
              </a:rPr>
              <a:t>EPC </a:t>
            </a:r>
            <a:r>
              <a:rPr lang="fr-FR" sz="2400" b="1" i="1" dirty="0" err="1">
                <a:solidFill>
                  <a:srgbClr val="676B6C"/>
                </a:solidFill>
              </a:rPr>
              <a:t>shortcut</a:t>
            </a:r>
            <a:endParaRPr lang="fr-FR" sz="2400" b="1" i="1" dirty="0">
              <a:solidFill>
                <a:srgbClr val="676B6C"/>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641" y="2148830"/>
            <a:ext cx="4527879" cy="3653998"/>
          </a:xfrm>
          <a:prstGeom prst="rect">
            <a:avLst/>
          </a:prstGeom>
        </p:spPr>
      </p:pic>
      <p:grpSp>
        <p:nvGrpSpPr>
          <p:cNvPr id="8" name="Group 7"/>
          <p:cNvGrpSpPr/>
          <p:nvPr/>
        </p:nvGrpSpPr>
        <p:grpSpPr>
          <a:xfrm>
            <a:off x="6677495" y="2522036"/>
            <a:ext cx="365397" cy="200055"/>
            <a:chOff x="5153493" y="2485995"/>
            <a:chExt cx="365397" cy="200055"/>
          </a:xfrm>
        </p:grpSpPr>
        <p:sp>
          <p:nvSpPr>
            <p:cNvPr id="6" name="Rounded Rectangle 5"/>
            <p:cNvSpPr/>
            <p:nvPr/>
          </p:nvSpPr>
          <p:spPr>
            <a:xfrm>
              <a:off x="5153493" y="2522035"/>
              <a:ext cx="347808" cy="1279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fr-CA">
                <a:solidFill>
                  <a:prstClr val="white"/>
                </a:solidFill>
              </a:endParaRPr>
            </a:p>
          </p:txBody>
        </p:sp>
        <p:sp>
          <p:nvSpPr>
            <p:cNvPr id="7" name="TextBox 6"/>
            <p:cNvSpPr txBox="1"/>
            <p:nvPr/>
          </p:nvSpPr>
          <p:spPr>
            <a:xfrm>
              <a:off x="5171083" y="2485995"/>
              <a:ext cx="347807" cy="200055"/>
            </a:xfrm>
            <a:prstGeom prst="rect">
              <a:avLst/>
            </a:prstGeom>
            <a:noFill/>
          </p:spPr>
          <p:txBody>
            <a:bodyPr wrap="square" rtlCol="0">
              <a:spAutoFit/>
            </a:bodyPr>
            <a:lstStyle/>
            <a:p>
              <a:pPr defTabSz="457200"/>
              <a:r>
                <a:rPr lang="fr-CA" sz="700" b="1" dirty="0">
                  <a:solidFill>
                    <a:prstClr val="black"/>
                  </a:solidFill>
                </a:rPr>
                <a:t>EPC</a:t>
              </a:r>
            </a:p>
          </p:txBody>
        </p:sp>
      </p:grpSp>
      <p:sp>
        <p:nvSpPr>
          <p:cNvPr id="9" name="Up Arrow 8"/>
          <p:cNvSpPr/>
          <p:nvPr/>
        </p:nvSpPr>
        <p:spPr>
          <a:xfrm rot="19061742">
            <a:off x="7293904" y="3430403"/>
            <a:ext cx="197380" cy="37507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fr-CA">
              <a:solidFill>
                <a:prstClr val="white"/>
              </a:solidFill>
            </a:endParaRPr>
          </a:p>
        </p:txBody>
      </p:sp>
    </p:spTree>
    <p:extLst>
      <p:ext uri="{BB962C8B-B14F-4D97-AF65-F5344CB8AC3E}">
        <p14:creationId xmlns:p14="http://schemas.microsoft.com/office/powerpoint/2010/main" val="1244333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7037E-6 L -0.04028 -0.12547 " pathEditMode="relative" rAng="0" ptsTypes="AA">
                                      <p:cBhvr>
                                        <p:cTn id="6" dur="2000" fill="hold"/>
                                        <p:tgtEl>
                                          <p:spTgt spid="9"/>
                                        </p:tgtEl>
                                        <p:attrNameLst>
                                          <p:attrName>ppt_x</p:attrName>
                                          <p:attrName>ppt_y</p:attrName>
                                        </p:attrNameLst>
                                      </p:cBhvr>
                                      <p:rCtr x="-2014"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5580" y="1010033"/>
            <a:ext cx="7560840" cy="830997"/>
          </a:xfrm>
          <a:prstGeom prst="rect">
            <a:avLst/>
          </a:prstGeom>
          <a:noFill/>
        </p:spPr>
        <p:txBody>
          <a:bodyPr wrap="square" rtlCol="0">
            <a:spAutoFit/>
          </a:bodyPr>
          <a:lstStyle/>
          <a:p>
            <a:pPr algn="ctr" defTabSz="457200"/>
            <a:r>
              <a:rPr lang="fr-FR" sz="2400" b="1" i="1" dirty="0">
                <a:solidFill>
                  <a:srgbClr val="676B6C"/>
                </a:solidFill>
              </a:rPr>
              <a:t>3- EPC </a:t>
            </a:r>
            <a:r>
              <a:rPr lang="fr-FR" sz="2400" b="1" i="1" dirty="0" err="1">
                <a:solidFill>
                  <a:srgbClr val="676B6C"/>
                </a:solidFill>
              </a:rPr>
              <a:t>window</a:t>
            </a:r>
            <a:r>
              <a:rPr lang="fr-FR" sz="2400" b="1" i="1" dirty="0">
                <a:solidFill>
                  <a:srgbClr val="676B6C"/>
                </a:solidFill>
              </a:rPr>
              <a:t> opens up </a:t>
            </a:r>
            <a:r>
              <a:rPr lang="fr-FR" sz="2400" b="1" i="1" dirty="0" err="1">
                <a:solidFill>
                  <a:srgbClr val="676B6C"/>
                </a:solidFill>
              </a:rPr>
              <a:t>with</a:t>
            </a:r>
            <a:r>
              <a:rPr lang="fr-FR" sz="2400" b="1" i="1" dirty="0">
                <a:solidFill>
                  <a:srgbClr val="676B6C"/>
                </a:solidFill>
              </a:rPr>
              <a:t> patient </a:t>
            </a:r>
          </a:p>
          <a:p>
            <a:pPr algn="ctr" defTabSz="457200"/>
            <a:r>
              <a:rPr lang="fr-FR" sz="2400" b="1" i="1" dirty="0" err="1">
                <a:solidFill>
                  <a:srgbClr val="676B6C"/>
                </a:solidFill>
              </a:rPr>
              <a:t>selected</a:t>
            </a:r>
            <a:r>
              <a:rPr lang="fr-FR" sz="2400" b="1" i="1" dirty="0">
                <a:solidFill>
                  <a:srgbClr val="676B6C"/>
                </a:solidFill>
              </a:rPr>
              <a:t> </a:t>
            </a:r>
            <a:r>
              <a:rPr lang="fr-FR" sz="2400" b="1" i="1" dirty="0" err="1">
                <a:solidFill>
                  <a:srgbClr val="676B6C"/>
                </a:solidFill>
              </a:rPr>
              <a:t>automatically</a:t>
            </a:r>
            <a:endParaRPr lang="fr-FR" sz="2400" b="1" i="1" dirty="0">
              <a:solidFill>
                <a:srgbClr val="676B6C"/>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641" y="2148830"/>
            <a:ext cx="4527879" cy="3653998"/>
          </a:xfrm>
          <a:prstGeom prst="rect">
            <a:avLst/>
          </a:prstGeom>
        </p:spPr>
      </p:pic>
      <p:pic>
        <p:nvPicPr>
          <p:cNvPr id="8" name="Picture 7"/>
          <p:cNvPicPr>
            <a:picLocks noChangeAspect="1"/>
          </p:cNvPicPr>
          <p:nvPr/>
        </p:nvPicPr>
        <p:blipFill>
          <a:blip r:embed="rId3"/>
          <a:stretch>
            <a:fillRect/>
          </a:stretch>
        </p:blipFill>
        <p:spPr>
          <a:xfrm>
            <a:off x="4005944" y="3510842"/>
            <a:ext cx="3709850" cy="848864"/>
          </a:xfrm>
          <a:prstGeom prst="rect">
            <a:avLst/>
          </a:prstGeom>
          <a:effectLst>
            <a:outerShdw blurRad="63500" sx="102000" sy="102000" algn="ctr" rotWithShape="0">
              <a:prstClr val="black">
                <a:alpha val="40000"/>
              </a:prstClr>
            </a:outerShdw>
          </a:effectLst>
        </p:spPr>
      </p:pic>
      <p:grpSp>
        <p:nvGrpSpPr>
          <p:cNvPr id="16" name="Group 15"/>
          <p:cNvGrpSpPr/>
          <p:nvPr/>
        </p:nvGrpSpPr>
        <p:grpSpPr>
          <a:xfrm>
            <a:off x="6677495" y="2522036"/>
            <a:ext cx="365397" cy="200055"/>
            <a:chOff x="5153493" y="2485995"/>
            <a:chExt cx="365397" cy="200055"/>
          </a:xfrm>
        </p:grpSpPr>
        <p:sp>
          <p:nvSpPr>
            <p:cNvPr id="17" name="Rounded Rectangle 16"/>
            <p:cNvSpPr/>
            <p:nvPr/>
          </p:nvSpPr>
          <p:spPr>
            <a:xfrm>
              <a:off x="5153493" y="2522035"/>
              <a:ext cx="347808" cy="1279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fr-CA">
                <a:solidFill>
                  <a:prstClr val="white"/>
                </a:solidFill>
              </a:endParaRPr>
            </a:p>
          </p:txBody>
        </p:sp>
        <p:sp>
          <p:nvSpPr>
            <p:cNvPr id="18" name="TextBox 17"/>
            <p:cNvSpPr txBox="1"/>
            <p:nvPr/>
          </p:nvSpPr>
          <p:spPr>
            <a:xfrm>
              <a:off x="5171083" y="2485995"/>
              <a:ext cx="347807" cy="200055"/>
            </a:xfrm>
            <a:prstGeom prst="rect">
              <a:avLst/>
            </a:prstGeom>
            <a:noFill/>
          </p:spPr>
          <p:txBody>
            <a:bodyPr wrap="square" rtlCol="0">
              <a:spAutoFit/>
            </a:bodyPr>
            <a:lstStyle/>
            <a:p>
              <a:pPr defTabSz="457200"/>
              <a:r>
                <a:rPr lang="fr-CA" sz="700" b="1" dirty="0">
                  <a:solidFill>
                    <a:prstClr val="black"/>
                  </a:solidFill>
                </a:rPr>
                <a:t>EPC</a:t>
              </a:r>
            </a:p>
          </p:txBody>
        </p:sp>
      </p:grpSp>
    </p:spTree>
    <p:extLst>
      <p:ext uri="{BB962C8B-B14F-4D97-AF65-F5344CB8AC3E}">
        <p14:creationId xmlns:p14="http://schemas.microsoft.com/office/powerpoint/2010/main" val="3186795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5580" y="1154908"/>
            <a:ext cx="7560840" cy="461665"/>
          </a:xfrm>
          <a:prstGeom prst="rect">
            <a:avLst/>
          </a:prstGeom>
          <a:noFill/>
        </p:spPr>
        <p:txBody>
          <a:bodyPr wrap="square" rtlCol="0">
            <a:spAutoFit/>
          </a:bodyPr>
          <a:lstStyle/>
          <a:p>
            <a:pPr algn="ctr" defTabSz="457200"/>
            <a:r>
              <a:rPr lang="fr-FR" sz="2400" b="1" i="1" dirty="0">
                <a:solidFill>
                  <a:srgbClr val="676B6C"/>
                </a:solidFill>
              </a:rPr>
              <a:t>4- Nurse </a:t>
            </a:r>
            <a:r>
              <a:rPr lang="fr-FR" sz="2400" b="1" i="1" dirty="0" err="1">
                <a:solidFill>
                  <a:srgbClr val="676B6C"/>
                </a:solidFill>
              </a:rPr>
              <a:t>associates</a:t>
            </a:r>
            <a:r>
              <a:rPr lang="fr-FR" sz="2400" b="1" i="1" dirty="0">
                <a:solidFill>
                  <a:srgbClr val="676B6C"/>
                </a:solidFill>
              </a:rPr>
              <a:t> vital </a:t>
            </a:r>
            <a:r>
              <a:rPr lang="fr-FR" sz="2400" b="1" i="1" dirty="0" err="1">
                <a:solidFill>
                  <a:srgbClr val="676B6C"/>
                </a:solidFill>
              </a:rPr>
              <a:t>signs</a:t>
            </a:r>
            <a:r>
              <a:rPr lang="fr-FR" sz="2400" b="1" i="1" dirty="0">
                <a:solidFill>
                  <a:srgbClr val="676B6C"/>
                </a:solidFill>
              </a:rPr>
              <a:t> </a:t>
            </a:r>
            <a:r>
              <a:rPr lang="fr-FR" sz="2400" b="1" i="1" dirty="0" err="1">
                <a:solidFill>
                  <a:srgbClr val="676B6C"/>
                </a:solidFill>
              </a:rPr>
              <a:t>device</a:t>
            </a:r>
            <a:r>
              <a:rPr lang="fr-FR" sz="2400" b="1" i="1" dirty="0">
                <a:solidFill>
                  <a:srgbClr val="676B6C"/>
                </a:solidFill>
              </a:rPr>
              <a:t> to patient/room</a:t>
            </a:r>
          </a:p>
        </p:txBody>
      </p:sp>
      <p:pic>
        <p:nvPicPr>
          <p:cNvPr id="6" name="Picture 5"/>
          <p:cNvPicPr>
            <a:picLocks noChangeAspect="1"/>
          </p:cNvPicPr>
          <p:nvPr/>
        </p:nvPicPr>
        <p:blipFill>
          <a:blip r:embed="rId2"/>
          <a:stretch>
            <a:fillRect/>
          </a:stretch>
        </p:blipFill>
        <p:spPr>
          <a:xfrm>
            <a:off x="1861414" y="2154088"/>
            <a:ext cx="8375189" cy="2157079"/>
          </a:xfrm>
          <a:prstGeom prst="rect">
            <a:avLst/>
          </a:prstGeom>
        </p:spPr>
      </p:pic>
    </p:spTree>
    <p:extLst>
      <p:ext uri="{BB962C8B-B14F-4D97-AF65-F5344CB8AC3E}">
        <p14:creationId xmlns:p14="http://schemas.microsoft.com/office/powerpoint/2010/main" val="93106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56" y="952525"/>
            <a:ext cx="5854045" cy="2512988"/>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56" y="3671586"/>
            <a:ext cx="5682905" cy="2648932"/>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868" y="1173901"/>
            <a:ext cx="5843159" cy="5146617"/>
          </a:xfrm>
          <a:prstGeom prst="rect">
            <a:avLst/>
          </a:prstGeom>
        </p:spPr>
      </p:pic>
      <p:sp>
        <p:nvSpPr>
          <p:cNvPr id="3" name="Rectangle 2"/>
          <p:cNvSpPr/>
          <p:nvPr/>
        </p:nvSpPr>
        <p:spPr>
          <a:xfrm>
            <a:off x="1043673" y="3671586"/>
            <a:ext cx="4087209" cy="369332"/>
          </a:xfrm>
          <a:prstGeom prst="rect">
            <a:avLst/>
          </a:prstGeom>
        </p:spPr>
        <p:txBody>
          <a:bodyPr wrap="none">
            <a:spAutoFit/>
          </a:bodyPr>
          <a:lstStyle/>
          <a:p>
            <a:r>
              <a:rPr lang="en-GB" dirty="0"/>
              <a:t>% Change – No of Undergraduate Nursing</a:t>
            </a:r>
          </a:p>
        </p:txBody>
      </p:sp>
    </p:spTree>
    <p:extLst>
      <p:ext uri="{BB962C8B-B14F-4D97-AF65-F5344CB8AC3E}">
        <p14:creationId xmlns:p14="http://schemas.microsoft.com/office/powerpoint/2010/main" val="120310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err="1">
                <a:latin typeface="+mn-lt"/>
              </a:rPr>
              <a:t>Continuous</a:t>
            </a:r>
            <a:r>
              <a:rPr lang="fr-FR" dirty="0">
                <a:latin typeface="+mn-lt"/>
              </a:rPr>
              <a:t> Care Workflow</a:t>
            </a:r>
          </a:p>
        </p:txBody>
      </p:sp>
      <p:sp>
        <p:nvSpPr>
          <p:cNvPr id="5" name="ZoneTexte 4"/>
          <p:cNvSpPr txBox="1"/>
          <p:nvPr/>
        </p:nvSpPr>
        <p:spPr>
          <a:xfrm>
            <a:off x="2315580" y="1015591"/>
            <a:ext cx="7560840" cy="830997"/>
          </a:xfrm>
          <a:prstGeom prst="rect">
            <a:avLst/>
          </a:prstGeom>
          <a:noFill/>
        </p:spPr>
        <p:txBody>
          <a:bodyPr wrap="square" rtlCol="0">
            <a:spAutoFit/>
          </a:bodyPr>
          <a:lstStyle/>
          <a:p>
            <a:pPr algn="ctr" defTabSz="457200"/>
            <a:r>
              <a:rPr lang="fr-FR" sz="2400" b="1" i="1" dirty="0">
                <a:solidFill>
                  <a:srgbClr val="676B6C"/>
                </a:solidFill>
              </a:rPr>
              <a:t>Patient vital </a:t>
            </a:r>
            <a:r>
              <a:rPr lang="fr-FR" sz="2400" b="1" i="1" dirty="0" err="1">
                <a:solidFill>
                  <a:srgbClr val="676B6C"/>
                </a:solidFill>
              </a:rPr>
              <a:t>signs</a:t>
            </a:r>
            <a:r>
              <a:rPr lang="fr-FR" sz="2400" b="1" i="1" dirty="0">
                <a:solidFill>
                  <a:srgbClr val="676B6C"/>
                </a:solidFill>
              </a:rPr>
              <a:t> </a:t>
            </a:r>
            <a:r>
              <a:rPr lang="fr-FR" sz="2400" b="1" i="1" dirty="0" err="1">
                <a:solidFill>
                  <a:srgbClr val="676B6C"/>
                </a:solidFill>
              </a:rPr>
              <a:t>automatically</a:t>
            </a:r>
            <a:r>
              <a:rPr lang="fr-FR" sz="2400" b="1" i="1" dirty="0">
                <a:solidFill>
                  <a:srgbClr val="676B6C"/>
                </a:solidFill>
              </a:rPr>
              <a:t> sent to EPR</a:t>
            </a:r>
          </a:p>
          <a:p>
            <a:pPr algn="ctr" defTabSz="457200"/>
            <a:r>
              <a:rPr lang="fr-FR" sz="2400" b="1" i="1" dirty="0" err="1">
                <a:solidFill>
                  <a:srgbClr val="676B6C"/>
                </a:solidFill>
              </a:rPr>
              <a:t>according</a:t>
            </a:r>
            <a:r>
              <a:rPr lang="fr-FR" sz="2400" b="1" i="1" dirty="0">
                <a:solidFill>
                  <a:srgbClr val="676B6C"/>
                </a:solidFill>
              </a:rPr>
              <a:t> to </a:t>
            </a:r>
            <a:r>
              <a:rPr lang="fr-FR" sz="2400" b="1" i="1" dirty="0" err="1">
                <a:solidFill>
                  <a:srgbClr val="676B6C"/>
                </a:solidFill>
              </a:rPr>
              <a:t>prescribed</a:t>
            </a:r>
            <a:r>
              <a:rPr lang="fr-FR" sz="2400" b="1" i="1" dirty="0">
                <a:solidFill>
                  <a:srgbClr val="676B6C"/>
                </a:solidFill>
              </a:rPr>
              <a:t> </a:t>
            </a:r>
            <a:r>
              <a:rPr lang="fr-FR" sz="2400" b="1" i="1" dirty="0" err="1">
                <a:solidFill>
                  <a:srgbClr val="676B6C"/>
                </a:solidFill>
              </a:rPr>
              <a:t>schedule</a:t>
            </a:r>
            <a:r>
              <a:rPr lang="fr-FR" sz="2400" b="1" i="1" dirty="0">
                <a:solidFill>
                  <a:srgbClr val="676B6C"/>
                </a:solidFill>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088" y="2124893"/>
            <a:ext cx="4570110" cy="3688079"/>
          </a:xfrm>
          <a:prstGeom prst="rect">
            <a:avLst/>
          </a:prstGeom>
        </p:spPr>
      </p:pic>
    </p:spTree>
    <p:extLst>
      <p:ext uri="{BB962C8B-B14F-4D97-AF65-F5344CB8AC3E}">
        <p14:creationId xmlns:p14="http://schemas.microsoft.com/office/powerpoint/2010/main" val="320677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3E0A2FD-F7B5-4EB0-9D7D-A26BB60B6A30}"/>
              </a:ext>
            </a:extLst>
          </p:cNvPr>
          <p:cNvSpPr/>
          <p:nvPr/>
        </p:nvSpPr>
        <p:spPr>
          <a:xfrm>
            <a:off x="5588269" y="1683422"/>
            <a:ext cx="6074995" cy="584775"/>
          </a:xfrm>
          <a:prstGeom prst="rect">
            <a:avLst/>
          </a:prstGeom>
        </p:spPr>
        <p:txBody>
          <a:bodyPr wrap="square">
            <a:spAutoFit/>
          </a:bodyPr>
          <a:lstStyle/>
          <a:p>
            <a:pPr marL="171450" indent="-171450" algn="just">
              <a:buClr>
                <a:srgbClr val="E24848"/>
              </a:buClr>
              <a:buFontTx/>
              <a:buChar char="-"/>
              <a:defRPr/>
            </a:pPr>
            <a:endParaRPr lang="en-US" sz="1600" noProof="1">
              <a:solidFill>
                <a:schemeClr val="tx1">
                  <a:lumMod val="75000"/>
                  <a:lumOff val="25000"/>
                </a:schemeClr>
              </a:solidFill>
              <a:latin typeface="Calibri Light" panose="020F0302020204030204" pitchFamily="34" charset="0"/>
              <a:ea typeface="Open Sans Light" panose="020B0306030504020204" pitchFamily="34" charset="0"/>
              <a:cs typeface="Open Sans Light" panose="020B0306030504020204" pitchFamily="34" charset="0"/>
            </a:endParaRPr>
          </a:p>
          <a:p>
            <a:pPr marL="171450" indent="-171450" algn="just">
              <a:buClr>
                <a:srgbClr val="E24848"/>
              </a:buClr>
              <a:buFontTx/>
              <a:buChar char="-"/>
              <a:defRPr/>
            </a:pPr>
            <a:endParaRPr lang="en-US" sz="1600" noProof="1">
              <a:solidFill>
                <a:schemeClr val="tx1">
                  <a:lumMod val="75000"/>
                  <a:lumOff val="25000"/>
                </a:schemeClr>
              </a:solidFill>
              <a:latin typeface="Calibri Light" panose="020F0302020204030204" pitchFamily="34" charset="0"/>
              <a:ea typeface="Open Sans Light" panose="020B0306030504020204" pitchFamily="34" charset="0"/>
              <a:cs typeface="Open Sans Light" panose="020B0306030504020204" pitchFamily="34" charset="0"/>
            </a:endParaRPr>
          </a:p>
        </p:txBody>
      </p:sp>
      <p:sp>
        <p:nvSpPr>
          <p:cNvPr id="5" name="Content Placeholder 2">
            <a:extLst>
              <a:ext uri="{FF2B5EF4-FFF2-40B4-BE49-F238E27FC236}">
                <a16:creationId xmlns:a16="http://schemas.microsoft.com/office/drawing/2014/main" xmlns="" id="{BFF968D8-EB22-429C-87B2-617CEA39B536}"/>
              </a:ext>
            </a:extLst>
          </p:cNvPr>
          <p:cNvSpPr txBox="1">
            <a:spLocks/>
          </p:cNvSpPr>
          <p:nvPr/>
        </p:nvSpPr>
        <p:spPr>
          <a:xfrm>
            <a:off x="5514766" y="2298675"/>
            <a:ext cx="6800466"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600" b="0" dirty="0">
                <a:latin typeface="Calibri Light" panose="020F0302020204030204" pitchFamily="34" charset="0"/>
              </a:rPr>
              <a:t>One  of the 16 digitally advanced acute trusts with Global Digital Exemplar status  - recognized NHS provider delivering exceptional care, efficiently, through the use of world-class digital technology and information</a:t>
            </a:r>
          </a:p>
          <a:p>
            <a:endParaRPr lang="en-US" sz="1600" b="0" dirty="0">
              <a:latin typeface="Calibri Light" panose="020F0302020204030204" pitchFamily="34" charset="0"/>
            </a:endParaRPr>
          </a:p>
          <a:p>
            <a:r>
              <a:rPr lang="en-US" sz="1600" b="0" dirty="0">
                <a:latin typeface="Calibri Light" panose="020F0302020204030204" pitchFamily="34" charset="0"/>
              </a:rPr>
              <a:t>CERNER Millennium pilot site, using device connectivity solution from CERNER (I-BUS) for some biomedical devices</a:t>
            </a:r>
          </a:p>
        </p:txBody>
      </p:sp>
      <p:sp>
        <p:nvSpPr>
          <p:cNvPr id="7" name="Content Placeholder 2">
            <a:extLst>
              <a:ext uri="{FF2B5EF4-FFF2-40B4-BE49-F238E27FC236}">
                <a16:creationId xmlns:a16="http://schemas.microsoft.com/office/drawing/2014/main" xmlns="" id="{412C4B5C-FC62-4CA9-95CB-A2D787DFC9D1}"/>
              </a:ext>
            </a:extLst>
          </p:cNvPr>
          <p:cNvSpPr txBox="1">
            <a:spLocks/>
          </p:cNvSpPr>
          <p:nvPr/>
        </p:nvSpPr>
        <p:spPr>
          <a:xfrm>
            <a:off x="5588268" y="4430232"/>
            <a:ext cx="6603731"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600" b="0" dirty="0">
                <a:latin typeface="Calibri Light" panose="020F0302020204030204" pitchFamily="34" charset="0"/>
              </a:rPr>
              <a:t>WUTH invested £0.5M in brand new SERVO-Air and Servo-U ventilators from MAQUET and the existing device connectivity solution was unable to integrate those devices within the timeframes needed</a:t>
            </a:r>
          </a:p>
          <a:p>
            <a:endParaRPr lang="en-US" sz="1600" b="0" dirty="0">
              <a:latin typeface="Calibri Light" panose="020F0302020204030204" pitchFamily="34" charset="0"/>
            </a:endParaRPr>
          </a:p>
          <a:p>
            <a:r>
              <a:rPr lang="en-US" sz="1600" b="0" dirty="0">
                <a:latin typeface="Calibri Light" panose="020F0302020204030204" pitchFamily="34" charset="0"/>
              </a:rPr>
              <a:t>Enovacom responded with delivered POC within 1 month, project was delivered 2 months later</a:t>
            </a:r>
          </a:p>
        </p:txBody>
      </p:sp>
      <p:sp>
        <p:nvSpPr>
          <p:cNvPr id="9" name="Content Placeholder 2">
            <a:extLst>
              <a:ext uri="{FF2B5EF4-FFF2-40B4-BE49-F238E27FC236}">
                <a16:creationId xmlns:a16="http://schemas.microsoft.com/office/drawing/2014/main" xmlns="" id="{C4F3E211-C92C-40FF-84DD-1EA7C1A6EA34}"/>
              </a:ext>
            </a:extLst>
          </p:cNvPr>
          <p:cNvSpPr txBox="1">
            <a:spLocks/>
          </p:cNvSpPr>
          <p:nvPr/>
        </p:nvSpPr>
        <p:spPr>
          <a:xfrm>
            <a:off x="5970051" y="5454864"/>
            <a:ext cx="5665995"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spc="-151" dirty="0">
              <a:solidFill>
                <a:schemeClr val="tx2">
                  <a:lumMod val="50000"/>
                </a:schemeClr>
              </a:solidFill>
              <a:latin typeface="+mj-lt"/>
              <a:ea typeface="Open Sans" panose="020B0606030504020204" pitchFamily="34" charset="0"/>
              <a:cs typeface="Open Sans" panose="020B0606030504020204" pitchFamily="34" charset="0"/>
            </a:endParaRPr>
          </a:p>
        </p:txBody>
      </p:sp>
      <p:sp>
        <p:nvSpPr>
          <p:cNvPr id="12" name="Snip Diagonal Corner Rectangle 2">
            <a:extLst>
              <a:ext uri="{FF2B5EF4-FFF2-40B4-BE49-F238E27FC236}">
                <a16:creationId xmlns:a16="http://schemas.microsoft.com/office/drawing/2014/main" xmlns="" id="{E2050A9A-64AE-499A-8179-B5EF38F14150}"/>
              </a:ext>
            </a:extLst>
          </p:cNvPr>
          <p:cNvSpPr/>
          <p:nvPr/>
        </p:nvSpPr>
        <p:spPr>
          <a:xfrm>
            <a:off x="5309615" y="1401509"/>
            <a:ext cx="178335" cy="178335"/>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nip Diagonal Corner Rectangle 27">
            <a:extLst>
              <a:ext uri="{FF2B5EF4-FFF2-40B4-BE49-F238E27FC236}">
                <a16:creationId xmlns:a16="http://schemas.microsoft.com/office/drawing/2014/main" xmlns="" id="{09362B20-BFA4-4DCF-B6EB-493E8C3964D1}"/>
              </a:ext>
            </a:extLst>
          </p:cNvPr>
          <p:cNvSpPr/>
          <p:nvPr/>
        </p:nvSpPr>
        <p:spPr>
          <a:xfrm>
            <a:off x="5336431" y="3661274"/>
            <a:ext cx="178335" cy="178335"/>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nip Diagonal Corner Rectangle 28">
            <a:extLst>
              <a:ext uri="{FF2B5EF4-FFF2-40B4-BE49-F238E27FC236}">
                <a16:creationId xmlns:a16="http://schemas.microsoft.com/office/drawing/2014/main" xmlns="" id="{49F1E4DD-9798-41FA-A68B-B301912B326E}"/>
              </a:ext>
            </a:extLst>
          </p:cNvPr>
          <p:cNvSpPr/>
          <p:nvPr/>
        </p:nvSpPr>
        <p:spPr>
          <a:xfrm>
            <a:off x="5336431" y="5502257"/>
            <a:ext cx="178335" cy="178335"/>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Block Arc 26">
            <a:extLst>
              <a:ext uri="{FF2B5EF4-FFF2-40B4-BE49-F238E27FC236}">
                <a16:creationId xmlns:a16="http://schemas.microsoft.com/office/drawing/2014/main" xmlns="" id="{5C441034-0589-447C-B5C2-AA8E0DADBFD2}"/>
              </a:ext>
            </a:extLst>
          </p:cNvPr>
          <p:cNvSpPr/>
          <p:nvPr/>
        </p:nvSpPr>
        <p:spPr>
          <a:xfrm>
            <a:off x="991672" y="837365"/>
            <a:ext cx="3070159" cy="3070159"/>
          </a:xfrm>
          <a:prstGeom prst="blockArc">
            <a:avLst>
              <a:gd name="adj1" fmla="val 120209"/>
              <a:gd name="adj2" fmla="val 81705"/>
              <a:gd name="adj3" fmla="val 24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itle 1">
            <a:extLst>
              <a:ext uri="{FF2B5EF4-FFF2-40B4-BE49-F238E27FC236}">
                <a16:creationId xmlns:a16="http://schemas.microsoft.com/office/drawing/2014/main" xmlns="" id="{024F116B-709F-402F-9064-B0B9B0C76BCA}"/>
              </a:ext>
            </a:extLst>
          </p:cNvPr>
          <p:cNvSpPr txBox="1">
            <a:spLocks/>
          </p:cNvSpPr>
          <p:nvPr/>
        </p:nvSpPr>
        <p:spPr>
          <a:xfrm>
            <a:off x="1459276" y="1635206"/>
            <a:ext cx="2098544"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2000" b="1" spc="-151" dirty="0">
                <a:solidFill>
                  <a:schemeClr val="tx2">
                    <a:lumMod val="75000"/>
                  </a:schemeClr>
                </a:solidFill>
                <a:ea typeface="Open Sans" panose="020B0606030504020204" pitchFamily="34" charset="0"/>
                <a:cs typeface="Open Sans" panose="020B0606030504020204" pitchFamily="34" charset="0"/>
              </a:rPr>
              <a:t>Info</a:t>
            </a:r>
          </a:p>
        </p:txBody>
      </p:sp>
      <p:sp>
        <p:nvSpPr>
          <p:cNvPr id="23" name="Oval 76">
            <a:extLst>
              <a:ext uri="{FF2B5EF4-FFF2-40B4-BE49-F238E27FC236}">
                <a16:creationId xmlns:a16="http://schemas.microsoft.com/office/drawing/2014/main" xmlns="" id="{6A97EDB4-E53C-47F2-A411-AC1A3D573C3F}"/>
              </a:ext>
            </a:extLst>
          </p:cNvPr>
          <p:cNvSpPr/>
          <p:nvPr/>
        </p:nvSpPr>
        <p:spPr>
          <a:xfrm>
            <a:off x="2255866" y="1061133"/>
            <a:ext cx="505365" cy="5053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40">
            <a:extLst>
              <a:ext uri="{FF2B5EF4-FFF2-40B4-BE49-F238E27FC236}">
                <a16:creationId xmlns:a16="http://schemas.microsoft.com/office/drawing/2014/main" xmlns="" id="{3FA3D2AE-8E7E-4B0F-9C51-44A6031B9C95}"/>
              </a:ext>
            </a:extLst>
          </p:cNvPr>
          <p:cNvGrpSpPr/>
          <p:nvPr/>
        </p:nvGrpSpPr>
        <p:grpSpPr>
          <a:xfrm>
            <a:off x="7617022" y="1212783"/>
            <a:ext cx="2017487" cy="45720"/>
            <a:chOff x="4886324" y="1149215"/>
            <a:chExt cx="2017487" cy="45720"/>
          </a:xfrm>
        </p:grpSpPr>
        <p:sp>
          <p:nvSpPr>
            <p:cNvPr id="26" name="Rectangle 25">
              <a:extLst>
                <a:ext uri="{FF2B5EF4-FFF2-40B4-BE49-F238E27FC236}">
                  <a16:creationId xmlns:a16="http://schemas.microsoft.com/office/drawing/2014/main" xmlns="" id="{264E399E-B109-4F62-9890-A897CDDBF58D}"/>
                </a:ext>
              </a:extLst>
            </p:cNvPr>
            <p:cNvSpPr/>
            <p:nvPr/>
          </p:nvSpPr>
          <p:spPr>
            <a:xfrm>
              <a:off x="4886325" y="1149216"/>
              <a:ext cx="201748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428668F1-13E0-45B1-AAD8-0C1F3F2AB2CC}"/>
                </a:ext>
              </a:extLst>
            </p:cNvPr>
            <p:cNvSpPr/>
            <p:nvPr/>
          </p:nvSpPr>
          <p:spPr>
            <a:xfrm>
              <a:off x="4886324" y="1149215"/>
              <a:ext cx="103969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4F6D"/>
                </a:solidFill>
              </a:endParaRPr>
            </a:p>
          </p:txBody>
        </p:sp>
      </p:grpSp>
      <p:sp>
        <p:nvSpPr>
          <p:cNvPr id="29" name="Freeform 149">
            <a:extLst>
              <a:ext uri="{FF2B5EF4-FFF2-40B4-BE49-F238E27FC236}">
                <a16:creationId xmlns:a16="http://schemas.microsoft.com/office/drawing/2014/main" xmlns="" id="{F04D24D5-DCC7-43CB-B2A8-0776BD7570B1}"/>
              </a:ext>
            </a:extLst>
          </p:cNvPr>
          <p:cNvSpPr>
            <a:spLocks/>
          </p:cNvSpPr>
          <p:nvPr/>
        </p:nvSpPr>
        <p:spPr bwMode="auto">
          <a:xfrm>
            <a:off x="2399212" y="1198397"/>
            <a:ext cx="236091" cy="236091"/>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Title 1">
            <a:extLst>
              <a:ext uri="{FF2B5EF4-FFF2-40B4-BE49-F238E27FC236}">
                <a16:creationId xmlns:a16="http://schemas.microsoft.com/office/drawing/2014/main" xmlns="" id="{7CBF2F53-0DA4-4C0D-A7A7-18136BD4A4C0}"/>
              </a:ext>
            </a:extLst>
          </p:cNvPr>
          <p:cNvSpPr txBox="1">
            <a:spLocks/>
          </p:cNvSpPr>
          <p:nvPr/>
        </p:nvSpPr>
        <p:spPr>
          <a:xfrm>
            <a:off x="5895801" y="41839"/>
            <a:ext cx="5459929" cy="1052784"/>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3600" b="1" spc="-151" dirty="0" err="1">
                <a:solidFill>
                  <a:schemeClr val="tx2">
                    <a:lumMod val="75000"/>
                  </a:schemeClr>
                </a:solidFill>
                <a:ea typeface="Open Sans" panose="020B0606030504020204" pitchFamily="34" charset="0"/>
                <a:cs typeface="Open Sans" panose="020B0606030504020204" pitchFamily="34" charset="0"/>
              </a:rPr>
              <a:t>Wirral</a:t>
            </a:r>
            <a:r>
              <a:rPr lang="en-US" sz="3600" b="1" spc="-151" dirty="0">
                <a:solidFill>
                  <a:schemeClr val="tx2">
                    <a:lumMod val="75000"/>
                  </a:schemeClr>
                </a:solidFill>
                <a:ea typeface="Open Sans" panose="020B0606030504020204" pitchFamily="34" charset="0"/>
                <a:cs typeface="Open Sans" panose="020B0606030504020204" pitchFamily="34" charset="0"/>
              </a:rPr>
              <a:t> University Teaching Hospital </a:t>
            </a:r>
            <a:endParaRPr lang="en-US" sz="3600" spc="-151" dirty="0">
              <a:solidFill>
                <a:schemeClr val="tx2">
                  <a:lumMod val="75000"/>
                </a:schemeClr>
              </a:solidFill>
              <a:ea typeface="Open Sans" panose="020B0606030504020204" pitchFamily="34" charset="0"/>
              <a:cs typeface="Open Sans" panose="020B0606030504020204" pitchFamily="34" charset="0"/>
            </a:endParaRPr>
          </a:p>
        </p:txBody>
      </p:sp>
      <p:pic>
        <p:nvPicPr>
          <p:cNvPr id="28" name="Image 27">
            <a:extLst>
              <a:ext uri="{FF2B5EF4-FFF2-40B4-BE49-F238E27FC236}">
                <a16:creationId xmlns:a16="http://schemas.microsoft.com/office/drawing/2014/main" xmlns="" id="{588C417D-5781-44D3-89A6-7BAA3D36D60F}"/>
              </a:ext>
            </a:extLst>
          </p:cNvPr>
          <p:cNvPicPr>
            <a:picLocks noChangeAspect="1"/>
          </p:cNvPicPr>
          <p:nvPr/>
        </p:nvPicPr>
        <p:blipFill>
          <a:blip r:embed="rId2"/>
          <a:stretch>
            <a:fillRect/>
          </a:stretch>
        </p:blipFill>
        <p:spPr>
          <a:xfrm>
            <a:off x="68052" y="44216"/>
            <a:ext cx="908761" cy="456135"/>
          </a:xfrm>
          <a:prstGeom prst="rect">
            <a:avLst/>
          </a:prstGeom>
        </p:spPr>
      </p:pic>
      <p:pic>
        <p:nvPicPr>
          <p:cNvPr id="3" name="Image 2"/>
          <p:cNvPicPr>
            <a:picLocks noChangeAspect="1"/>
          </p:cNvPicPr>
          <p:nvPr/>
        </p:nvPicPr>
        <p:blipFill>
          <a:blip r:embed="rId3"/>
          <a:stretch>
            <a:fillRect/>
          </a:stretch>
        </p:blipFill>
        <p:spPr>
          <a:xfrm>
            <a:off x="976813" y="4910552"/>
            <a:ext cx="3050578" cy="680873"/>
          </a:xfrm>
          <a:prstGeom prst="rect">
            <a:avLst/>
          </a:prstGeom>
        </p:spPr>
      </p:pic>
      <p:sp>
        <p:nvSpPr>
          <p:cNvPr id="6" name="Rectangle 5"/>
          <p:cNvSpPr/>
          <p:nvPr/>
        </p:nvSpPr>
        <p:spPr>
          <a:xfrm>
            <a:off x="1170831" y="2117461"/>
            <a:ext cx="2711839" cy="1323439"/>
          </a:xfrm>
          <a:prstGeom prst="rect">
            <a:avLst/>
          </a:prstGeom>
        </p:spPr>
        <p:txBody>
          <a:bodyPr wrap="square">
            <a:spAutoFit/>
          </a:bodyPr>
          <a:lstStyle/>
          <a:p>
            <a:pPr algn="ctr"/>
            <a:r>
              <a:rPr lang="en-US" sz="1600" dirty="0"/>
              <a:t>One of the biggest and busiest acute NHS trusts in the North West. </a:t>
            </a:r>
          </a:p>
          <a:p>
            <a:pPr algn="ctr"/>
            <a:endParaRPr lang="en-US" sz="1600" dirty="0"/>
          </a:p>
          <a:p>
            <a:pPr algn="ctr"/>
            <a:r>
              <a:rPr lang="en-US" sz="1600" dirty="0"/>
              <a:t>920 beds</a:t>
            </a:r>
            <a:endParaRPr lang="fr-FR" sz="1600" dirty="0"/>
          </a:p>
        </p:txBody>
      </p:sp>
      <p:sp>
        <p:nvSpPr>
          <p:cNvPr id="2" name="Rectangle 1"/>
          <p:cNvSpPr/>
          <p:nvPr/>
        </p:nvSpPr>
        <p:spPr>
          <a:xfrm>
            <a:off x="5620350" y="5860628"/>
            <a:ext cx="6096000" cy="584775"/>
          </a:xfrm>
          <a:prstGeom prst="rect">
            <a:avLst/>
          </a:prstGeom>
        </p:spPr>
        <p:txBody>
          <a:bodyPr>
            <a:spAutoFit/>
          </a:bodyPr>
          <a:lstStyle/>
          <a:p>
            <a:r>
              <a:rPr lang="en-US" sz="1600" dirty="0">
                <a:solidFill>
                  <a:schemeClr val="tx1">
                    <a:lumMod val="75000"/>
                    <a:lumOff val="25000"/>
                  </a:schemeClr>
                </a:solidFill>
                <a:latin typeface="Calibri Light" panose="020F0302020204030204" pitchFamily="34" charset="0"/>
                <a:ea typeface="Open Sans Light" panose="020B0306030504020204" pitchFamily="34" charset="0"/>
                <a:cs typeface="Open Sans Light" panose="020B0306030504020204" pitchFamily="34" charset="0"/>
              </a:rPr>
              <a:t>100% software based solution, </a:t>
            </a:r>
          </a:p>
          <a:p>
            <a:r>
              <a:rPr lang="en-US" sz="1600" dirty="0">
                <a:solidFill>
                  <a:schemeClr val="tx1">
                    <a:lumMod val="75000"/>
                    <a:lumOff val="25000"/>
                  </a:schemeClr>
                </a:solidFill>
                <a:latin typeface="Calibri Light" panose="020F0302020204030204" pitchFamily="34" charset="0"/>
                <a:ea typeface="Open Sans Light" panose="020B0306030504020204" pitchFamily="34" charset="0"/>
                <a:cs typeface="Open Sans Light" panose="020B0306030504020204" pitchFamily="34" charset="0"/>
              </a:rPr>
              <a:t>Ease to use and to manage by internal staff</a:t>
            </a:r>
          </a:p>
        </p:txBody>
      </p:sp>
      <p:sp>
        <p:nvSpPr>
          <p:cNvPr id="21" name="Content Placeholder 2">
            <a:extLst>
              <a:ext uri="{FF2B5EF4-FFF2-40B4-BE49-F238E27FC236}">
                <a16:creationId xmlns:a16="http://schemas.microsoft.com/office/drawing/2014/main" xmlns="" id="{C3B91465-0216-4E6E-87CF-05C8173B73DC}"/>
              </a:ext>
            </a:extLst>
          </p:cNvPr>
          <p:cNvSpPr txBox="1">
            <a:spLocks/>
          </p:cNvSpPr>
          <p:nvPr/>
        </p:nvSpPr>
        <p:spPr>
          <a:xfrm>
            <a:off x="5514766" y="1274044"/>
            <a:ext cx="6617717"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pc="-151" dirty="0">
                <a:solidFill>
                  <a:schemeClr val="tx2">
                    <a:lumMod val="50000"/>
                  </a:schemeClr>
                </a:solidFill>
                <a:latin typeface="+mj-lt"/>
                <a:ea typeface="Open Sans" panose="020B0606030504020204" pitchFamily="34" charset="0"/>
                <a:cs typeface="Open Sans" panose="020B0606030504020204" pitchFamily="34" charset="0"/>
              </a:rPr>
              <a:t>Hospital introduction</a:t>
            </a:r>
          </a:p>
        </p:txBody>
      </p:sp>
      <p:sp>
        <p:nvSpPr>
          <p:cNvPr id="24" name="Content Placeholder 2">
            <a:extLst>
              <a:ext uri="{FF2B5EF4-FFF2-40B4-BE49-F238E27FC236}">
                <a16:creationId xmlns:a16="http://schemas.microsoft.com/office/drawing/2014/main" xmlns="" id="{C4F3E211-C92C-40FF-84DD-1EA7C1A6EA34}"/>
              </a:ext>
            </a:extLst>
          </p:cNvPr>
          <p:cNvSpPr txBox="1">
            <a:spLocks/>
          </p:cNvSpPr>
          <p:nvPr/>
        </p:nvSpPr>
        <p:spPr>
          <a:xfrm>
            <a:off x="5620350" y="5454863"/>
            <a:ext cx="5665995"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pc="-151" dirty="0">
                <a:solidFill>
                  <a:schemeClr val="tx2">
                    <a:lumMod val="50000"/>
                  </a:schemeClr>
                </a:solidFill>
                <a:latin typeface="+mj-lt"/>
                <a:ea typeface="Open Sans" panose="020B0606030504020204" pitchFamily="34" charset="0"/>
                <a:cs typeface="Open Sans" panose="020B0606030504020204" pitchFamily="34" charset="0"/>
              </a:rPr>
              <a:t>Benefits</a:t>
            </a:r>
          </a:p>
        </p:txBody>
      </p:sp>
      <p:sp>
        <p:nvSpPr>
          <p:cNvPr id="31" name="Content Placeholder 2">
            <a:extLst>
              <a:ext uri="{FF2B5EF4-FFF2-40B4-BE49-F238E27FC236}">
                <a16:creationId xmlns:a16="http://schemas.microsoft.com/office/drawing/2014/main" xmlns="" id="{412C4B5C-FC62-4CA9-95CB-A2D787DFC9D1}"/>
              </a:ext>
            </a:extLst>
          </p:cNvPr>
          <p:cNvSpPr txBox="1">
            <a:spLocks/>
          </p:cNvSpPr>
          <p:nvPr/>
        </p:nvSpPr>
        <p:spPr>
          <a:xfrm>
            <a:off x="5588268" y="3501759"/>
            <a:ext cx="6429560"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pc="-151" dirty="0">
                <a:solidFill>
                  <a:schemeClr val="tx2">
                    <a:lumMod val="50000"/>
                  </a:schemeClr>
                </a:solidFill>
                <a:latin typeface="+mj-lt"/>
                <a:ea typeface="Open Sans" panose="020B0606030504020204" pitchFamily="34" charset="0"/>
                <a:cs typeface="Open Sans" panose="020B0606030504020204" pitchFamily="34" charset="0"/>
              </a:rPr>
              <a:t>Project</a:t>
            </a:r>
          </a:p>
        </p:txBody>
      </p:sp>
    </p:spTree>
    <p:extLst>
      <p:ext uri="{BB962C8B-B14F-4D97-AF65-F5344CB8AC3E}">
        <p14:creationId xmlns:p14="http://schemas.microsoft.com/office/powerpoint/2010/main" val="3886490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1982" y="3677055"/>
            <a:ext cx="5080365" cy="318094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55951" cy="3677055"/>
          </a:xfrm>
          <a:prstGeom prst="rect">
            <a:avLst/>
          </a:prstGeom>
        </p:spPr>
      </p:pic>
      <p:sp>
        <p:nvSpPr>
          <p:cNvPr id="5" name="Content Placeholder 2">
            <a:extLst>
              <a:ext uri="{FF2B5EF4-FFF2-40B4-BE49-F238E27FC236}">
                <a16:creationId xmlns:a16="http://schemas.microsoft.com/office/drawing/2014/main" xmlns="" id="{BFF968D8-EB22-429C-87B2-617CEA39B536}"/>
              </a:ext>
            </a:extLst>
          </p:cNvPr>
          <p:cNvSpPr txBox="1">
            <a:spLocks/>
          </p:cNvSpPr>
          <p:nvPr/>
        </p:nvSpPr>
        <p:spPr>
          <a:xfrm>
            <a:off x="5616977" y="1594982"/>
            <a:ext cx="6617717"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spc="-151" dirty="0">
              <a:solidFill>
                <a:srgbClr val="44546A">
                  <a:lumMod val="50000"/>
                </a:srgbClr>
              </a:solidFill>
              <a:latin typeface="Century Gothic" panose="020F0302020204030204"/>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xmlns="" id="{C4F3E211-C92C-40FF-84DD-1EA7C1A6EA34}"/>
              </a:ext>
            </a:extLst>
          </p:cNvPr>
          <p:cNvSpPr txBox="1">
            <a:spLocks/>
          </p:cNvSpPr>
          <p:nvPr/>
        </p:nvSpPr>
        <p:spPr>
          <a:xfrm>
            <a:off x="5616977" y="5526244"/>
            <a:ext cx="5665995"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spc="-151" dirty="0">
              <a:solidFill>
                <a:srgbClr val="44546A">
                  <a:lumMod val="50000"/>
                </a:srgbClr>
              </a:solidFill>
              <a:latin typeface="Century Gothic" panose="020F0302020204030204"/>
              <a:ea typeface="Open Sans" panose="020B0606030504020204" pitchFamily="34" charset="0"/>
              <a:cs typeface="Open Sans" panose="020B0606030504020204" pitchFamily="34" charset="0"/>
            </a:endParaRPr>
          </a:p>
        </p:txBody>
      </p:sp>
      <p:sp>
        <p:nvSpPr>
          <p:cNvPr id="12" name="Snip Diagonal Corner Rectangle 2">
            <a:extLst>
              <a:ext uri="{FF2B5EF4-FFF2-40B4-BE49-F238E27FC236}">
                <a16:creationId xmlns:a16="http://schemas.microsoft.com/office/drawing/2014/main" xmlns="" id="{E2050A9A-64AE-499A-8179-B5EF38F14150}"/>
              </a:ext>
            </a:extLst>
          </p:cNvPr>
          <p:cNvSpPr/>
          <p:nvPr/>
        </p:nvSpPr>
        <p:spPr>
          <a:xfrm>
            <a:off x="5277604" y="1722595"/>
            <a:ext cx="178335" cy="178335"/>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3" name="Snip Diagonal Corner Rectangle 27">
            <a:extLst>
              <a:ext uri="{FF2B5EF4-FFF2-40B4-BE49-F238E27FC236}">
                <a16:creationId xmlns:a16="http://schemas.microsoft.com/office/drawing/2014/main" xmlns="" id="{09362B20-BFA4-4DCF-B6EB-493E8C3964D1}"/>
              </a:ext>
            </a:extLst>
          </p:cNvPr>
          <p:cNvSpPr/>
          <p:nvPr/>
        </p:nvSpPr>
        <p:spPr>
          <a:xfrm>
            <a:off x="5273466" y="3465281"/>
            <a:ext cx="178335" cy="178335"/>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Snip Diagonal Corner Rectangle 28">
            <a:extLst>
              <a:ext uri="{FF2B5EF4-FFF2-40B4-BE49-F238E27FC236}">
                <a16:creationId xmlns:a16="http://schemas.microsoft.com/office/drawing/2014/main" xmlns="" id="{49F1E4DD-9798-41FA-A68B-B301912B326E}"/>
              </a:ext>
            </a:extLst>
          </p:cNvPr>
          <p:cNvSpPr/>
          <p:nvPr/>
        </p:nvSpPr>
        <p:spPr>
          <a:xfrm>
            <a:off x="5377924" y="4751563"/>
            <a:ext cx="178335" cy="178335"/>
          </a:xfrm>
          <a:prstGeom prst="snip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16" name="Group 26">
            <a:extLst>
              <a:ext uri="{FF2B5EF4-FFF2-40B4-BE49-F238E27FC236}">
                <a16:creationId xmlns:a16="http://schemas.microsoft.com/office/drawing/2014/main" xmlns="" id="{C9F2E5F7-512C-4CAB-B94B-62636F9D3E9F}"/>
              </a:ext>
            </a:extLst>
          </p:cNvPr>
          <p:cNvGrpSpPr/>
          <p:nvPr/>
        </p:nvGrpSpPr>
        <p:grpSpPr>
          <a:xfrm>
            <a:off x="672049" y="5080870"/>
            <a:ext cx="3835217" cy="1088695"/>
            <a:chOff x="815126" y="3774355"/>
            <a:chExt cx="2924521" cy="1088695"/>
          </a:xfrm>
        </p:grpSpPr>
        <p:sp>
          <p:nvSpPr>
            <p:cNvPr id="18" name="Freeform 6">
              <a:extLst>
                <a:ext uri="{FF2B5EF4-FFF2-40B4-BE49-F238E27FC236}">
                  <a16:creationId xmlns:a16="http://schemas.microsoft.com/office/drawing/2014/main" xmlns="" id="{E5FDF647-B929-4093-B2BB-44AA13133351}"/>
                </a:ext>
              </a:extLst>
            </p:cNvPr>
            <p:cNvSpPr>
              <a:spLocks noEditPoints="1"/>
            </p:cNvSpPr>
            <p:nvPr/>
          </p:nvSpPr>
          <p:spPr bwMode="auto">
            <a:xfrm>
              <a:off x="3527232" y="4666002"/>
              <a:ext cx="212415" cy="197048"/>
            </a:xfrm>
            <a:custGeom>
              <a:avLst/>
              <a:gdLst>
                <a:gd name="T0" fmla="*/ 592 w 942"/>
                <a:gd name="T1" fmla="*/ 0 h 871"/>
                <a:gd name="T2" fmla="*/ 942 w 942"/>
                <a:gd name="T3" fmla="*/ 300 h 871"/>
                <a:gd name="T4" fmla="*/ 938 w 942"/>
                <a:gd name="T5" fmla="*/ 413 h 871"/>
                <a:gd name="T6" fmla="*/ 927 w 942"/>
                <a:gd name="T7" fmla="*/ 509 h 871"/>
                <a:gd name="T8" fmla="*/ 919 w 942"/>
                <a:gd name="T9" fmla="*/ 550 h 871"/>
                <a:gd name="T10" fmla="*/ 910 w 942"/>
                <a:gd name="T11" fmla="*/ 588 h 871"/>
                <a:gd name="T12" fmla="*/ 898 w 942"/>
                <a:gd name="T13" fmla="*/ 621 h 871"/>
                <a:gd name="T14" fmla="*/ 886 w 942"/>
                <a:gd name="T15" fmla="*/ 650 h 871"/>
                <a:gd name="T16" fmla="*/ 864 w 942"/>
                <a:gd name="T17" fmla="*/ 686 h 871"/>
                <a:gd name="T18" fmla="*/ 841 w 942"/>
                <a:gd name="T19" fmla="*/ 719 h 871"/>
                <a:gd name="T20" fmla="*/ 815 w 942"/>
                <a:gd name="T21" fmla="*/ 750 h 871"/>
                <a:gd name="T22" fmla="*/ 786 w 942"/>
                <a:gd name="T23" fmla="*/ 778 h 871"/>
                <a:gd name="T24" fmla="*/ 754 w 942"/>
                <a:gd name="T25" fmla="*/ 805 h 871"/>
                <a:gd name="T26" fmla="*/ 719 w 942"/>
                <a:gd name="T27" fmla="*/ 830 h 871"/>
                <a:gd name="T28" fmla="*/ 682 w 942"/>
                <a:gd name="T29" fmla="*/ 851 h 871"/>
                <a:gd name="T30" fmla="*/ 642 w 942"/>
                <a:gd name="T31" fmla="*/ 871 h 871"/>
                <a:gd name="T32" fmla="*/ 586 w 942"/>
                <a:gd name="T33" fmla="*/ 732 h 871"/>
                <a:gd name="T34" fmla="*/ 629 w 942"/>
                <a:gd name="T35" fmla="*/ 706 h 871"/>
                <a:gd name="T36" fmla="*/ 666 w 942"/>
                <a:gd name="T37" fmla="*/ 675 h 871"/>
                <a:gd name="T38" fmla="*/ 696 w 942"/>
                <a:gd name="T39" fmla="*/ 638 h 871"/>
                <a:gd name="T40" fmla="*/ 719 w 942"/>
                <a:gd name="T41" fmla="*/ 594 h 871"/>
                <a:gd name="T42" fmla="*/ 739 w 942"/>
                <a:gd name="T43" fmla="*/ 542 h 871"/>
                <a:gd name="T44" fmla="*/ 752 w 942"/>
                <a:gd name="T45" fmla="*/ 484 h 871"/>
                <a:gd name="T46" fmla="*/ 760 w 942"/>
                <a:gd name="T47" fmla="*/ 417 h 871"/>
                <a:gd name="T48" fmla="*/ 592 w 942"/>
                <a:gd name="T49" fmla="*/ 379 h 871"/>
                <a:gd name="T50" fmla="*/ 29 w 942"/>
                <a:gd name="T51" fmla="*/ 0 h 871"/>
                <a:gd name="T52" fmla="*/ 379 w 942"/>
                <a:gd name="T53" fmla="*/ 300 h 871"/>
                <a:gd name="T54" fmla="*/ 376 w 942"/>
                <a:gd name="T55" fmla="*/ 413 h 871"/>
                <a:gd name="T56" fmla="*/ 365 w 942"/>
                <a:gd name="T57" fmla="*/ 509 h 871"/>
                <a:gd name="T58" fmla="*/ 357 w 942"/>
                <a:gd name="T59" fmla="*/ 550 h 871"/>
                <a:gd name="T60" fmla="*/ 348 w 942"/>
                <a:gd name="T61" fmla="*/ 588 h 871"/>
                <a:gd name="T62" fmla="*/ 337 w 942"/>
                <a:gd name="T63" fmla="*/ 621 h 871"/>
                <a:gd name="T64" fmla="*/ 323 w 942"/>
                <a:gd name="T65" fmla="*/ 650 h 871"/>
                <a:gd name="T66" fmla="*/ 303 w 942"/>
                <a:gd name="T67" fmla="*/ 686 h 871"/>
                <a:gd name="T68" fmla="*/ 279 w 942"/>
                <a:gd name="T69" fmla="*/ 719 h 871"/>
                <a:gd name="T70" fmla="*/ 253 w 942"/>
                <a:gd name="T71" fmla="*/ 750 h 871"/>
                <a:gd name="T72" fmla="*/ 224 w 942"/>
                <a:gd name="T73" fmla="*/ 778 h 871"/>
                <a:gd name="T74" fmla="*/ 192 w 942"/>
                <a:gd name="T75" fmla="*/ 805 h 871"/>
                <a:gd name="T76" fmla="*/ 157 w 942"/>
                <a:gd name="T77" fmla="*/ 830 h 871"/>
                <a:gd name="T78" fmla="*/ 120 w 942"/>
                <a:gd name="T79" fmla="*/ 851 h 871"/>
                <a:gd name="T80" fmla="*/ 80 w 942"/>
                <a:gd name="T81" fmla="*/ 871 h 871"/>
                <a:gd name="T82" fmla="*/ 24 w 942"/>
                <a:gd name="T83" fmla="*/ 732 h 871"/>
                <a:gd name="T84" fmla="*/ 66 w 942"/>
                <a:gd name="T85" fmla="*/ 706 h 871"/>
                <a:gd name="T86" fmla="*/ 103 w 942"/>
                <a:gd name="T87" fmla="*/ 675 h 871"/>
                <a:gd name="T88" fmla="*/ 134 w 942"/>
                <a:gd name="T89" fmla="*/ 638 h 871"/>
                <a:gd name="T90" fmla="*/ 158 w 942"/>
                <a:gd name="T91" fmla="*/ 594 h 871"/>
                <a:gd name="T92" fmla="*/ 176 w 942"/>
                <a:gd name="T93" fmla="*/ 542 h 871"/>
                <a:gd name="T94" fmla="*/ 190 w 942"/>
                <a:gd name="T95" fmla="*/ 484 h 871"/>
                <a:gd name="T96" fmla="*/ 198 w 942"/>
                <a:gd name="T97" fmla="*/ 417 h 871"/>
                <a:gd name="T98" fmla="*/ 29 w 942"/>
                <a:gd name="T99" fmla="*/ 37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71">
                  <a:moveTo>
                    <a:pt x="592" y="379"/>
                  </a:moveTo>
                  <a:lnTo>
                    <a:pt x="592" y="0"/>
                  </a:lnTo>
                  <a:lnTo>
                    <a:pt x="942" y="0"/>
                  </a:lnTo>
                  <a:lnTo>
                    <a:pt x="942" y="300"/>
                  </a:lnTo>
                  <a:lnTo>
                    <a:pt x="940" y="358"/>
                  </a:lnTo>
                  <a:lnTo>
                    <a:pt x="938" y="413"/>
                  </a:lnTo>
                  <a:lnTo>
                    <a:pt x="934" y="463"/>
                  </a:lnTo>
                  <a:lnTo>
                    <a:pt x="927" y="509"/>
                  </a:lnTo>
                  <a:lnTo>
                    <a:pt x="924" y="530"/>
                  </a:lnTo>
                  <a:lnTo>
                    <a:pt x="919" y="550"/>
                  </a:lnTo>
                  <a:lnTo>
                    <a:pt x="915" y="570"/>
                  </a:lnTo>
                  <a:lnTo>
                    <a:pt x="910" y="588"/>
                  </a:lnTo>
                  <a:lnTo>
                    <a:pt x="905" y="605"/>
                  </a:lnTo>
                  <a:lnTo>
                    <a:pt x="898" y="621"/>
                  </a:lnTo>
                  <a:lnTo>
                    <a:pt x="892" y="637"/>
                  </a:lnTo>
                  <a:lnTo>
                    <a:pt x="886" y="650"/>
                  </a:lnTo>
                  <a:lnTo>
                    <a:pt x="875" y="668"/>
                  </a:lnTo>
                  <a:lnTo>
                    <a:pt x="864" y="686"/>
                  </a:lnTo>
                  <a:lnTo>
                    <a:pt x="853" y="703"/>
                  </a:lnTo>
                  <a:lnTo>
                    <a:pt x="841" y="719"/>
                  </a:lnTo>
                  <a:lnTo>
                    <a:pt x="828" y="734"/>
                  </a:lnTo>
                  <a:lnTo>
                    <a:pt x="815" y="750"/>
                  </a:lnTo>
                  <a:lnTo>
                    <a:pt x="800" y="765"/>
                  </a:lnTo>
                  <a:lnTo>
                    <a:pt x="786" y="778"/>
                  </a:lnTo>
                  <a:lnTo>
                    <a:pt x="770" y="793"/>
                  </a:lnTo>
                  <a:lnTo>
                    <a:pt x="754" y="805"/>
                  </a:lnTo>
                  <a:lnTo>
                    <a:pt x="737" y="817"/>
                  </a:lnTo>
                  <a:lnTo>
                    <a:pt x="719" y="830"/>
                  </a:lnTo>
                  <a:lnTo>
                    <a:pt x="701" y="841"/>
                  </a:lnTo>
                  <a:lnTo>
                    <a:pt x="682" y="851"/>
                  </a:lnTo>
                  <a:lnTo>
                    <a:pt x="662" y="861"/>
                  </a:lnTo>
                  <a:lnTo>
                    <a:pt x="642" y="871"/>
                  </a:lnTo>
                  <a:lnTo>
                    <a:pt x="562" y="742"/>
                  </a:lnTo>
                  <a:lnTo>
                    <a:pt x="586" y="732"/>
                  </a:lnTo>
                  <a:lnTo>
                    <a:pt x="608" y="720"/>
                  </a:lnTo>
                  <a:lnTo>
                    <a:pt x="629" y="706"/>
                  </a:lnTo>
                  <a:lnTo>
                    <a:pt x="648" y="691"/>
                  </a:lnTo>
                  <a:lnTo>
                    <a:pt x="666" y="675"/>
                  </a:lnTo>
                  <a:lnTo>
                    <a:pt x="681" y="657"/>
                  </a:lnTo>
                  <a:lnTo>
                    <a:pt x="696" y="638"/>
                  </a:lnTo>
                  <a:lnTo>
                    <a:pt x="708" y="616"/>
                  </a:lnTo>
                  <a:lnTo>
                    <a:pt x="719" y="594"/>
                  </a:lnTo>
                  <a:lnTo>
                    <a:pt x="730" y="569"/>
                  </a:lnTo>
                  <a:lnTo>
                    <a:pt x="739" y="542"/>
                  </a:lnTo>
                  <a:lnTo>
                    <a:pt x="746" y="514"/>
                  </a:lnTo>
                  <a:lnTo>
                    <a:pt x="752" y="484"/>
                  </a:lnTo>
                  <a:lnTo>
                    <a:pt x="756" y="451"/>
                  </a:lnTo>
                  <a:lnTo>
                    <a:pt x="760" y="417"/>
                  </a:lnTo>
                  <a:lnTo>
                    <a:pt x="762" y="379"/>
                  </a:lnTo>
                  <a:lnTo>
                    <a:pt x="592" y="379"/>
                  </a:lnTo>
                  <a:close/>
                  <a:moveTo>
                    <a:pt x="29" y="379"/>
                  </a:moveTo>
                  <a:lnTo>
                    <a:pt x="29" y="0"/>
                  </a:lnTo>
                  <a:lnTo>
                    <a:pt x="379" y="0"/>
                  </a:lnTo>
                  <a:lnTo>
                    <a:pt x="379" y="300"/>
                  </a:lnTo>
                  <a:lnTo>
                    <a:pt x="378" y="358"/>
                  </a:lnTo>
                  <a:lnTo>
                    <a:pt x="376" y="413"/>
                  </a:lnTo>
                  <a:lnTo>
                    <a:pt x="372" y="463"/>
                  </a:lnTo>
                  <a:lnTo>
                    <a:pt x="365" y="509"/>
                  </a:lnTo>
                  <a:lnTo>
                    <a:pt x="362" y="530"/>
                  </a:lnTo>
                  <a:lnTo>
                    <a:pt x="357" y="550"/>
                  </a:lnTo>
                  <a:lnTo>
                    <a:pt x="353" y="570"/>
                  </a:lnTo>
                  <a:lnTo>
                    <a:pt x="348" y="588"/>
                  </a:lnTo>
                  <a:lnTo>
                    <a:pt x="342" y="605"/>
                  </a:lnTo>
                  <a:lnTo>
                    <a:pt x="337" y="621"/>
                  </a:lnTo>
                  <a:lnTo>
                    <a:pt x="330" y="637"/>
                  </a:lnTo>
                  <a:lnTo>
                    <a:pt x="323" y="650"/>
                  </a:lnTo>
                  <a:lnTo>
                    <a:pt x="313" y="668"/>
                  </a:lnTo>
                  <a:lnTo>
                    <a:pt x="303" y="686"/>
                  </a:lnTo>
                  <a:lnTo>
                    <a:pt x="291" y="703"/>
                  </a:lnTo>
                  <a:lnTo>
                    <a:pt x="279" y="719"/>
                  </a:lnTo>
                  <a:lnTo>
                    <a:pt x="266" y="734"/>
                  </a:lnTo>
                  <a:lnTo>
                    <a:pt x="253" y="750"/>
                  </a:lnTo>
                  <a:lnTo>
                    <a:pt x="238" y="765"/>
                  </a:lnTo>
                  <a:lnTo>
                    <a:pt x="224" y="778"/>
                  </a:lnTo>
                  <a:lnTo>
                    <a:pt x="208" y="793"/>
                  </a:lnTo>
                  <a:lnTo>
                    <a:pt x="192" y="805"/>
                  </a:lnTo>
                  <a:lnTo>
                    <a:pt x="175" y="817"/>
                  </a:lnTo>
                  <a:lnTo>
                    <a:pt x="157" y="830"/>
                  </a:lnTo>
                  <a:lnTo>
                    <a:pt x="139" y="841"/>
                  </a:lnTo>
                  <a:lnTo>
                    <a:pt x="120" y="851"/>
                  </a:lnTo>
                  <a:lnTo>
                    <a:pt x="100" y="861"/>
                  </a:lnTo>
                  <a:lnTo>
                    <a:pt x="80" y="871"/>
                  </a:lnTo>
                  <a:lnTo>
                    <a:pt x="0" y="742"/>
                  </a:lnTo>
                  <a:lnTo>
                    <a:pt x="24" y="732"/>
                  </a:lnTo>
                  <a:lnTo>
                    <a:pt x="46" y="720"/>
                  </a:lnTo>
                  <a:lnTo>
                    <a:pt x="66" y="706"/>
                  </a:lnTo>
                  <a:lnTo>
                    <a:pt x="86" y="691"/>
                  </a:lnTo>
                  <a:lnTo>
                    <a:pt x="103" y="675"/>
                  </a:lnTo>
                  <a:lnTo>
                    <a:pt x="119" y="657"/>
                  </a:lnTo>
                  <a:lnTo>
                    <a:pt x="134" y="638"/>
                  </a:lnTo>
                  <a:lnTo>
                    <a:pt x="146" y="616"/>
                  </a:lnTo>
                  <a:lnTo>
                    <a:pt x="158" y="594"/>
                  </a:lnTo>
                  <a:lnTo>
                    <a:pt x="167" y="569"/>
                  </a:lnTo>
                  <a:lnTo>
                    <a:pt x="176" y="542"/>
                  </a:lnTo>
                  <a:lnTo>
                    <a:pt x="184" y="514"/>
                  </a:lnTo>
                  <a:lnTo>
                    <a:pt x="190" y="484"/>
                  </a:lnTo>
                  <a:lnTo>
                    <a:pt x="194" y="451"/>
                  </a:lnTo>
                  <a:lnTo>
                    <a:pt x="198" y="417"/>
                  </a:lnTo>
                  <a:lnTo>
                    <a:pt x="200" y="379"/>
                  </a:lnTo>
                  <a:lnTo>
                    <a:pt x="29" y="3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white">
                    <a:lumMod val="95000"/>
                  </a:prstClr>
                </a:solidFill>
              </a:endParaRPr>
            </a:p>
          </p:txBody>
        </p:sp>
        <p:sp>
          <p:nvSpPr>
            <p:cNvPr id="19" name="Freeform 7">
              <a:extLst>
                <a:ext uri="{FF2B5EF4-FFF2-40B4-BE49-F238E27FC236}">
                  <a16:creationId xmlns:a16="http://schemas.microsoft.com/office/drawing/2014/main" xmlns="" id="{A6F9B35E-A210-4A42-B84E-2E0D938E4687}"/>
                </a:ext>
              </a:extLst>
            </p:cNvPr>
            <p:cNvSpPr>
              <a:spLocks noEditPoints="1"/>
            </p:cNvSpPr>
            <p:nvPr/>
          </p:nvSpPr>
          <p:spPr bwMode="auto">
            <a:xfrm>
              <a:off x="815126" y="3774355"/>
              <a:ext cx="212415" cy="197048"/>
            </a:xfrm>
            <a:custGeom>
              <a:avLst/>
              <a:gdLst>
                <a:gd name="T0" fmla="*/ 912 w 940"/>
                <a:gd name="T1" fmla="*/ 871 h 871"/>
                <a:gd name="T2" fmla="*/ 561 w 940"/>
                <a:gd name="T3" fmla="*/ 572 h 871"/>
                <a:gd name="T4" fmla="*/ 566 w 940"/>
                <a:gd name="T5" fmla="*/ 459 h 871"/>
                <a:gd name="T6" fmla="*/ 570 w 940"/>
                <a:gd name="T7" fmla="*/ 409 h 871"/>
                <a:gd name="T8" fmla="*/ 576 w 940"/>
                <a:gd name="T9" fmla="*/ 363 h 871"/>
                <a:gd name="T10" fmla="*/ 585 w 940"/>
                <a:gd name="T11" fmla="*/ 320 h 871"/>
                <a:gd name="T12" fmla="*/ 595 w 940"/>
                <a:gd name="T13" fmla="*/ 283 h 871"/>
                <a:gd name="T14" fmla="*/ 606 w 940"/>
                <a:gd name="T15" fmla="*/ 249 h 871"/>
                <a:gd name="T16" fmla="*/ 620 w 940"/>
                <a:gd name="T17" fmla="*/ 220 h 871"/>
                <a:gd name="T18" fmla="*/ 640 w 940"/>
                <a:gd name="T19" fmla="*/ 184 h 871"/>
                <a:gd name="T20" fmla="*/ 663 w 940"/>
                <a:gd name="T21" fmla="*/ 152 h 871"/>
                <a:gd name="T22" fmla="*/ 689 w 940"/>
                <a:gd name="T23" fmla="*/ 121 h 871"/>
                <a:gd name="T24" fmla="*/ 718 w 940"/>
                <a:gd name="T25" fmla="*/ 92 h 871"/>
                <a:gd name="T26" fmla="*/ 750 w 940"/>
                <a:gd name="T27" fmla="*/ 66 h 871"/>
                <a:gd name="T28" fmla="*/ 785 w 940"/>
                <a:gd name="T29" fmla="*/ 43 h 871"/>
                <a:gd name="T30" fmla="*/ 822 w 940"/>
                <a:gd name="T31" fmla="*/ 20 h 871"/>
                <a:gd name="T32" fmla="*/ 861 w 940"/>
                <a:gd name="T33" fmla="*/ 0 h 871"/>
                <a:gd name="T34" fmla="*/ 917 w 940"/>
                <a:gd name="T35" fmla="*/ 138 h 871"/>
                <a:gd name="T36" fmla="*/ 873 w 940"/>
                <a:gd name="T37" fmla="*/ 165 h 871"/>
                <a:gd name="T38" fmla="*/ 836 w 940"/>
                <a:gd name="T39" fmla="*/ 195 h 871"/>
                <a:gd name="T40" fmla="*/ 806 w 940"/>
                <a:gd name="T41" fmla="*/ 232 h 871"/>
                <a:gd name="T42" fmla="*/ 782 w 940"/>
                <a:gd name="T43" fmla="*/ 274 h 871"/>
                <a:gd name="T44" fmla="*/ 764 w 940"/>
                <a:gd name="T45" fmla="*/ 324 h 871"/>
                <a:gd name="T46" fmla="*/ 751 w 940"/>
                <a:gd name="T47" fmla="*/ 384 h 871"/>
                <a:gd name="T48" fmla="*/ 743 w 940"/>
                <a:gd name="T49" fmla="*/ 454 h 871"/>
                <a:gd name="T50" fmla="*/ 912 w 940"/>
                <a:gd name="T51" fmla="*/ 492 h 871"/>
                <a:gd name="T52" fmla="*/ 350 w 940"/>
                <a:gd name="T53" fmla="*/ 871 h 871"/>
                <a:gd name="T54" fmla="*/ 0 w 940"/>
                <a:gd name="T55" fmla="*/ 572 h 871"/>
                <a:gd name="T56" fmla="*/ 4 w 940"/>
                <a:gd name="T57" fmla="*/ 459 h 871"/>
                <a:gd name="T58" fmla="*/ 8 w 940"/>
                <a:gd name="T59" fmla="*/ 409 h 871"/>
                <a:gd name="T60" fmla="*/ 15 w 940"/>
                <a:gd name="T61" fmla="*/ 363 h 871"/>
                <a:gd name="T62" fmla="*/ 23 w 940"/>
                <a:gd name="T63" fmla="*/ 320 h 871"/>
                <a:gd name="T64" fmla="*/ 33 w 940"/>
                <a:gd name="T65" fmla="*/ 283 h 871"/>
                <a:gd name="T66" fmla="*/ 44 w 940"/>
                <a:gd name="T67" fmla="*/ 249 h 871"/>
                <a:gd name="T68" fmla="*/ 57 w 940"/>
                <a:gd name="T69" fmla="*/ 220 h 871"/>
                <a:gd name="T70" fmla="*/ 79 w 940"/>
                <a:gd name="T71" fmla="*/ 184 h 871"/>
                <a:gd name="T72" fmla="*/ 101 w 940"/>
                <a:gd name="T73" fmla="*/ 152 h 871"/>
                <a:gd name="T74" fmla="*/ 128 w 940"/>
                <a:gd name="T75" fmla="*/ 121 h 871"/>
                <a:gd name="T76" fmla="*/ 156 w 940"/>
                <a:gd name="T77" fmla="*/ 92 h 871"/>
                <a:gd name="T78" fmla="*/ 188 w 940"/>
                <a:gd name="T79" fmla="*/ 66 h 871"/>
                <a:gd name="T80" fmla="*/ 222 w 940"/>
                <a:gd name="T81" fmla="*/ 43 h 871"/>
                <a:gd name="T82" fmla="*/ 259 w 940"/>
                <a:gd name="T83" fmla="*/ 20 h 871"/>
                <a:gd name="T84" fmla="*/ 300 w 940"/>
                <a:gd name="T85" fmla="*/ 0 h 871"/>
                <a:gd name="T86" fmla="*/ 355 w 940"/>
                <a:gd name="T87" fmla="*/ 138 h 871"/>
                <a:gd name="T88" fmla="*/ 311 w 940"/>
                <a:gd name="T89" fmla="*/ 165 h 871"/>
                <a:gd name="T90" fmla="*/ 275 w 940"/>
                <a:gd name="T91" fmla="*/ 195 h 871"/>
                <a:gd name="T92" fmla="*/ 245 w 940"/>
                <a:gd name="T93" fmla="*/ 232 h 871"/>
                <a:gd name="T94" fmla="*/ 221 w 940"/>
                <a:gd name="T95" fmla="*/ 274 h 871"/>
                <a:gd name="T96" fmla="*/ 202 w 940"/>
                <a:gd name="T97" fmla="*/ 324 h 871"/>
                <a:gd name="T98" fmla="*/ 189 w 940"/>
                <a:gd name="T99" fmla="*/ 384 h 871"/>
                <a:gd name="T100" fmla="*/ 181 w 940"/>
                <a:gd name="T101" fmla="*/ 454 h 871"/>
                <a:gd name="T102" fmla="*/ 350 w 940"/>
                <a:gd name="T103" fmla="*/ 49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0" h="871">
                  <a:moveTo>
                    <a:pt x="912" y="492"/>
                  </a:moveTo>
                  <a:lnTo>
                    <a:pt x="912" y="871"/>
                  </a:lnTo>
                  <a:lnTo>
                    <a:pt x="561" y="871"/>
                  </a:lnTo>
                  <a:lnTo>
                    <a:pt x="561" y="572"/>
                  </a:lnTo>
                  <a:lnTo>
                    <a:pt x="562" y="513"/>
                  </a:lnTo>
                  <a:lnTo>
                    <a:pt x="566" y="459"/>
                  </a:lnTo>
                  <a:lnTo>
                    <a:pt x="568" y="433"/>
                  </a:lnTo>
                  <a:lnTo>
                    <a:pt x="570" y="409"/>
                  </a:lnTo>
                  <a:lnTo>
                    <a:pt x="572" y="385"/>
                  </a:lnTo>
                  <a:lnTo>
                    <a:pt x="576" y="363"/>
                  </a:lnTo>
                  <a:lnTo>
                    <a:pt x="580" y="341"/>
                  </a:lnTo>
                  <a:lnTo>
                    <a:pt x="585" y="320"/>
                  </a:lnTo>
                  <a:lnTo>
                    <a:pt x="589" y="301"/>
                  </a:lnTo>
                  <a:lnTo>
                    <a:pt x="595" y="283"/>
                  </a:lnTo>
                  <a:lnTo>
                    <a:pt x="601" y="265"/>
                  </a:lnTo>
                  <a:lnTo>
                    <a:pt x="606" y="249"/>
                  </a:lnTo>
                  <a:lnTo>
                    <a:pt x="613" y="234"/>
                  </a:lnTo>
                  <a:lnTo>
                    <a:pt x="620" y="220"/>
                  </a:lnTo>
                  <a:lnTo>
                    <a:pt x="630" y="202"/>
                  </a:lnTo>
                  <a:lnTo>
                    <a:pt x="640" y="184"/>
                  </a:lnTo>
                  <a:lnTo>
                    <a:pt x="651" y="168"/>
                  </a:lnTo>
                  <a:lnTo>
                    <a:pt x="663" y="152"/>
                  </a:lnTo>
                  <a:lnTo>
                    <a:pt x="676" y="136"/>
                  </a:lnTo>
                  <a:lnTo>
                    <a:pt x="689" y="121"/>
                  </a:lnTo>
                  <a:lnTo>
                    <a:pt x="704" y="107"/>
                  </a:lnTo>
                  <a:lnTo>
                    <a:pt x="718" y="92"/>
                  </a:lnTo>
                  <a:lnTo>
                    <a:pt x="734" y="79"/>
                  </a:lnTo>
                  <a:lnTo>
                    <a:pt x="750" y="66"/>
                  </a:lnTo>
                  <a:lnTo>
                    <a:pt x="767" y="54"/>
                  </a:lnTo>
                  <a:lnTo>
                    <a:pt x="785" y="43"/>
                  </a:lnTo>
                  <a:lnTo>
                    <a:pt x="802" y="31"/>
                  </a:lnTo>
                  <a:lnTo>
                    <a:pt x="822" y="20"/>
                  </a:lnTo>
                  <a:lnTo>
                    <a:pt x="841" y="10"/>
                  </a:lnTo>
                  <a:lnTo>
                    <a:pt x="861" y="0"/>
                  </a:lnTo>
                  <a:lnTo>
                    <a:pt x="940" y="128"/>
                  </a:lnTo>
                  <a:lnTo>
                    <a:pt x="917" y="138"/>
                  </a:lnTo>
                  <a:lnTo>
                    <a:pt x="894" y="150"/>
                  </a:lnTo>
                  <a:lnTo>
                    <a:pt x="873" y="165"/>
                  </a:lnTo>
                  <a:lnTo>
                    <a:pt x="854" y="180"/>
                  </a:lnTo>
                  <a:lnTo>
                    <a:pt x="836" y="195"/>
                  </a:lnTo>
                  <a:lnTo>
                    <a:pt x="820" y="213"/>
                  </a:lnTo>
                  <a:lnTo>
                    <a:pt x="806" y="232"/>
                  </a:lnTo>
                  <a:lnTo>
                    <a:pt x="793" y="251"/>
                  </a:lnTo>
                  <a:lnTo>
                    <a:pt x="782" y="274"/>
                  </a:lnTo>
                  <a:lnTo>
                    <a:pt x="773" y="298"/>
                  </a:lnTo>
                  <a:lnTo>
                    <a:pt x="764" y="324"/>
                  </a:lnTo>
                  <a:lnTo>
                    <a:pt x="758" y="353"/>
                  </a:lnTo>
                  <a:lnTo>
                    <a:pt x="751" y="384"/>
                  </a:lnTo>
                  <a:lnTo>
                    <a:pt x="746" y="418"/>
                  </a:lnTo>
                  <a:lnTo>
                    <a:pt x="743" y="454"/>
                  </a:lnTo>
                  <a:lnTo>
                    <a:pt x="741" y="492"/>
                  </a:lnTo>
                  <a:lnTo>
                    <a:pt x="912" y="492"/>
                  </a:lnTo>
                  <a:close/>
                  <a:moveTo>
                    <a:pt x="350" y="492"/>
                  </a:moveTo>
                  <a:lnTo>
                    <a:pt x="350" y="871"/>
                  </a:lnTo>
                  <a:lnTo>
                    <a:pt x="0" y="871"/>
                  </a:lnTo>
                  <a:lnTo>
                    <a:pt x="0" y="572"/>
                  </a:lnTo>
                  <a:lnTo>
                    <a:pt x="0" y="513"/>
                  </a:lnTo>
                  <a:lnTo>
                    <a:pt x="4" y="459"/>
                  </a:lnTo>
                  <a:lnTo>
                    <a:pt x="6" y="433"/>
                  </a:lnTo>
                  <a:lnTo>
                    <a:pt x="8" y="409"/>
                  </a:lnTo>
                  <a:lnTo>
                    <a:pt x="11" y="385"/>
                  </a:lnTo>
                  <a:lnTo>
                    <a:pt x="15" y="363"/>
                  </a:lnTo>
                  <a:lnTo>
                    <a:pt x="18" y="341"/>
                  </a:lnTo>
                  <a:lnTo>
                    <a:pt x="23" y="320"/>
                  </a:lnTo>
                  <a:lnTo>
                    <a:pt x="27" y="301"/>
                  </a:lnTo>
                  <a:lnTo>
                    <a:pt x="33" y="283"/>
                  </a:lnTo>
                  <a:lnTo>
                    <a:pt x="38" y="265"/>
                  </a:lnTo>
                  <a:lnTo>
                    <a:pt x="44" y="249"/>
                  </a:lnTo>
                  <a:lnTo>
                    <a:pt x="51" y="234"/>
                  </a:lnTo>
                  <a:lnTo>
                    <a:pt x="57" y="220"/>
                  </a:lnTo>
                  <a:lnTo>
                    <a:pt x="68" y="202"/>
                  </a:lnTo>
                  <a:lnTo>
                    <a:pt x="79" y="184"/>
                  </a:lnTo>
                  <a:lnTo>
                    <a:pt x="90" y="168"/>
                  </a:lnTo>
                  <a:lnTo>
                    <a:pt x="101" y="152"/>
                  </a:lnTo>
                  <a:lnTo>
                    <a:pt x="115" y="136"/>
                  </a:lnTo>
                  <a:lnTo>
                    <a:pt x="128" y="121"/>
                  </a:lnTo>
                  <a:lnTo>
                    <a:pt x="142" y="107"/>
                  </a:lnTo>
                  <a:lnTo>
                    <a:pt x="156" y="92"/>
                  </a:lnTo>
                  <a:lnTo>
                    <a:pt x="172" y="79"/>
                  </a:lnTo>
                  <a:lnTo>
                    <a:pt x="188" y="66"/>
                  </a:lnTo>
                  <a:lnTo>
                    <a:pt x="204" y="54"/>
                  </a:lnTo>
                  <a:lnTo>
                    <a:pt x="222" y="43"/>
                  </a:lnTo>
                  <a:lnTo>
                    <a:pt x="240" y="31"/>
                  </a:lnTo>
                  <a:lnTo>
                    <a:pt x="259" y="20"/>
                  </a:lnTo>
                  <a:lnTo>
                    <a:pt x="279" y="10"/>
                  </a:lnTo>
                  <a:lnTo>
                    <a:pt x="300" y="0"/>
                  </a:lnTo>
                  <a:lnTo>
                    <a:pt x="378" y="128"/>
                  </a:lnTo>
                  <a:lnTo>
                    <a:pt x="355" y="138"/>
                  </a:lnTo>
                  <a:lnTo>
                    <a:pt x="332" y="150"/>
                  </a:lnTo>
                  <a:lnTo>
                    <a:pt x="311" y="165"/>
                  </a:lnTo>
                  <a:lnTo>
                    <a:pt x="292" y="180"/>
                  </a:lnTo>
                  <a:lnTo>
                    <a:pt x="275" y="195"/>
                  </a:lnTo>
                  <a:lnTo>
                    <a:pt x="258" y="213"/>
                  </a:lnTo>
                  <a:lnTo>
                    <a:pt x="245" y="232"/>
                  </a:lnTo>
                  <a:lnTo>
                    <a:pt x="231" y="251"/>
                  </a:lnTo>
                  <a:lnTo>
                    <a:pt x="221" y="274"/>
                  </a:lnTo>
                  <a:lnTo>
                    <a:pt x="211" y="298"/>
                  </a:lnTo>
                  <a:lnTo>
                    <a:pt x="202" y="324"/>
                  </a:lnTo>
                  <a:lnTo>
                    <a:pt x="195" y="353"/>
                  </a:lnTo>
                  <a:lnTo>
                    <a:pt x="189" y="384"/>
                  </a:lnTo>
                  <a:lnTo>
                    <a:pt x="184" y="418"/>
                  </a:lnTo>
                  <a:lnTo>
                    <a:pt x="181" y="454"/>
                  </a:lnTo>
                  <a:lnTo>
                    <a:pt x="180" y="492"/>
                  </a:lnTo>
                  <a:lnTo>
                    <a:pt x="350" y="49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prstClr val="white">
                    <a:lumMod val="95000"/>
                  </a:prstClr>
                </a:solidFill>
              </a:endParaRPr>
            </a:p>
          </p:txBody>
        </p:sp>
      </p:grpSp>
      <p:grpSp>
        <p:nvGrpSpPr>
          <p:cNvPr id="25" name="Group 40">
            <a:extLst>
              <a:ext uri="{FF2B5EF4-FFF2-40B4-BE49-F238E27FC236}">
                <a16:creationId xmlns:a16="http://schemas.microsoft.com/office/drawing/2014/main" xmlns="" id="{3FA3D2AE-8E7E-4B0F-9C51-44A6031B9C95}"/>
              </a:ext>
            </a:extLst>
          </p:cNvPr>
          <p:cNvGrpSpPr/>
          <p:nvPr/>
        </p:nvGrpSpPr>
        <p:grpSpPr>
          <a:xfrm>
            <a:off x="7628651" y="874835"/>
            <a:ext cx="2017487" cy="45720"/>
            <a:chOff x="4886324" y="1149215"/>
            <a:chExt cx="2017487" cy="45720"/>
          </a:xfrm>
        </p:grpSpPr>
        <p:sp>
          <p:nvSpPr>
            <p:cNvPr id="26" name="Rectangle 25">
              <a:extLst>
                <a:ext uri="{FF2B5EF4-FFF2-40B4-BE49-F238E27FC236}">
                  <a16:creationId xmlns:a16="http://schemas.microsoft.com/office/drawing/2014/main" xmlns="" id="{264E399E-B109-4F62-9890-A897CDDBF58D}"/>
                </a:ext>
              </a:extLst>
            </p:cNvPr>
            <p:cNvSpPr/>
            <p:nvPr/>
          </p:nvSpPr>
          <p:spPr>
            <a:xfrm>
              <a:off x="4886325" y="1149216"/>
              <a:ext cx="201748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a:extLst>
                <a:ext uri="{FF2B5EF4-FFF2-40B4-BE49-F238E27FC236}">
                  <a16:creationId xmlns:a16="http://schemas.microsoft.com/office/drawing/2014/main" xmlns="" id="{428668F1-13E0-45B1-AAD8-0C1F3F2AB2CC}"/>
                </a:ext>
              </a:extLst>
            </p:cNvPr>
            <p:cNvSpPr/>
            <p:nvPr/>
          </p:nvSpPr>
          <p:spPr>
            <a:xfrm>
              <a:off x="4886324" y="1149215"/>
              <a:ext cx="103969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4F6D"/>
                </a:solidFill>
              </a:endParaRPr>
            </a:p>
          </p:txBody>
        </p:sp>
      </p:grpSp>
      <p:sp>
        <p:nvSpPr>
          <p:cNvPr id="28" name="Title 1">
            <a:extLst>
              <a:ext uri="{FF2B5EF4-FFF2-40B4-BE49-F238E27FC236}">
                <a16:creationId xmlns:a16="http://schemas.microsoft.com/office/drawing/2014/main" xmlns="" id="{F343F733-5169-449F-B45C-263D576B3C86}"/>
              </a:ext>
            </a:extLst>
          </p:cNvPr>
          <p:cNvSpPr txBox="1">
            <a:spLocks/>
          </p:cNvSpPr>
          <p:nvPr/>
        </p:nvSpPr>
        <p:spPr>
          <a:xfrm>
            <a:off x="5118224" y="-279031"/>
            <a:ext cx="7116470" cy="1439857"/>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sz="3200" spc="-151" dirty="0">
                <a:solidFill>
                  <a:srgbClr val="44546A">
                    <a:lumMod val="75000"/>
                  </a:srgbClr>
                </a:solidFill>
                <a:ea typeface="Open Sans" panose="020B0606030504020204" pitchFamily="34" charset="0"/>
                <a:cs typeface="Open Sans" panose="020B0606030504020204" pitchFamily="34" charset="0"/>
              </a:rPr>
              <a:t>Oxford Health NHS Foundation Trust</a:t>
            </a:r>
          </a:p>
        </p:txBody>
      </p:sp>
      <p:pic>
        <p:nvPicPr>
          <p:cNvPr id="3" name="Image 2">
            <a:extLst>
              <a:ext uri="{FF2B5EF4-FFF2-40B4-BE49-F238E27FC236}">
                <a16:creationId xmlns:a16="http://schemas.microsoft.com/office/drawing/2014/main" xmlns="" id="{32B3C914-BDB6-4AE4-BDA8-998BA2420D5D}"/>
              </a:ext>
            </a:extLst>
          </p:cNvPr>
          <p:cNvPicPr>
            <a:picLocks noChangeAspect="1"/>
          </p:cNvPicPr>
          <p:nvPr/>
        </p:nvPicPr>
        <p:blipFill>
          <a:blip r:embed="rId3"/>
          <a:stretch>
            <a:fillRect/>
          </a:stretch>
        </p:blipFill>
        <p:spPr>
          <a:xfrm>
            <a:off x="0" y="0"/>
            <a:ext cx="908761" cy="456135"/>
          </a:xfrm>
          <a:prstGeom prst="rect">
            <a:avLst/>
          </a:prstGeom>
        </p:spPr>
      </p:pic>
      <p:sp>
        <p:nvSpPr>
          <p:cNvPr id="30" name="Content Placeholder 2">
            <a:extLst>
              <a:ext uri="{FF2B5EF4-FFF2-40B4-BE49-F238E27FC236}">
                <a16:creationId xmlns:a16="http://schemas.microsoft.com/office/drawing/2014/main" xmlns="" id="{BFF968D8-EB22-429C-87B2-617CEA39B536}"/>
              </a:ext>
            </a:extLst>
          </p:cNvPr>
          <p:cNvSpPr txBox="1">
            <a:spLocks/>
          </p:cNvSpPr>
          <p:nvPr/>
        </p:nvSpPr>
        <p:spPr>
          <a:xfrm>
            <a:off x="5574283" y="1594981"/>
            <a:ext cx="6617717"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pc="-151" dirty="0">
                <a:solidFill>
                  <a:srgbClr val="44546A">
                    <a:lumMod val="50000"/>
                  </a:srgbClr>
                </a:solidFill>
                <a:latin typeface="Century Gothic" panose="020F0302020204030204"/>
                <a:ea typeface="Open Sans" panose="020B0606030504020204" pitchFamily="34" charset="0"/>
                <a:cs typeface="Open Sans" panose="020B0606030504020204" pitchFamily="34" charset="0"/>
              </a:rPr>
              <a:t>Initial context</a:t>
            </a:r>
          </a:p>
        </p:txBody>
      </p:sp>
      <p:sp>
        <p:nvSpPr>
          <p:cNvPr id="20" name="ZoneTexte 19"/>
          <p:cNvSpPr txBox="1"/>
          <p:nvPr/>
        </p:nvSpPr>
        <p:spPr>
          <a:xfrm>
            <a:off x="5441608" y="2056149"/>
            <a:ext cx="6883066" cy="1600438"/>
          </a:xfrm>
          <a:prstGeom prst="rect">
            <a:avLst/>
          </a:prstGeom>
          <a:noFill/>
        </p:spPr>
        <p:txBody>
          <a:bodyPr wrap="square" rtlCol="0">
            <a:spAutoFit/>
          </a:bodyPr>
          <a:lstStyle/>
          <a:p>
            <a:r>
              <a:rPr lang="en-GB" sz="1600" dirty="0">
                <a:solidFill>
                  <a:prstClr val="black"/>
                </a:solidFill>
              </a:rPr>
              <a:t>As one of the Global Digital Exemplar chosen by NHS England, OHFT is required to increasingly share data with other NHS organisations in various formats and various duplicated delivery methodology.  </a:t>
            </a:r>
          </a:p>
          <a:p>
            <a:endParaRPr lang="en-GB" sz="1600" dirty="0">
              <a:solidFill>
                <a:prstClr val="black"/>
              </a:solidFill>
            </a:endParaRPr>
          </a:p>
          <a:p>
            <a:r>
              <a:rPr lang="en-GB" sz="1600" dirty="0">
                <a:solidFill>
                  <a:prstClr val="black"/>
                </a:solidFill>
              </a:rPr>
              <a:t>NHS 2020 paperless initiative to promote digitalization</a:t>
            </a:r>
            <a:endParaRPr lang="fr-FR" sz="1600" dirty="0">
              <a:solidFill>
                <a:prstClr val="black"/>
              </a:solidFill>
            </a:endParaRPr>
          </a:p>
          <a:p>
            <a:endParaRPr lang="fr-FR" dirty="0">
              <a:solidFill>
                <a:prstClr val="black"/>
              </a:solidFill>
            </a:endParaRPr>
          </a:p>
        </p:txBody>
      </p:sp>
      <p:sp>
        <p:nvSpPr>
          <p:cNvPr id="32" name="Content Placeholder 2">
            <a:extLst>
              <a:ext uri="{FF2B5EF4-FFF2-40B4-BE49-F238E27FC236}">
                <a16:creationId xmlns:a16="http://schemas.microsoft.com/office/drawing/2014/main" xmlns="" id="{412C4B5C-FC62-4CA9-95CB-A2D787DFC9D1}"/>
              </a:ext>
            </a:extLst>
          </p:cNvPr>
          <p:cNvSpPr txBox="1">
            <a:spLocks/>
          </p:cNvSpPr>
          <p:nvPr/>
        </p:nvSpPr>
        <p:spPr>
          <a:xfrm>
            <a:off x="5574283" y="3351565"/>
            <a:ext cx="6429560"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pc="-151" dirty="0">
                <a:solidFill>
                  <a:srgbClr val="44546A">
                    <a:lumMod val="50000"/>
                  </a:srgbClr>
                </a:solidFill>
                <a:latin typeface="Century Gothic" panose="020F0302020204030204"/>
                <a:ea typeface="Open Sans" panose="020B0606030504020204" pitchFamily="34" charset="0"/>
                <a:cs typeface="Open Sans" panose="020B0606030504020204" pitchFamily="34" charset="0"/>
              </a:rPr>
              <a:t>Project</a:t>
            </a:r>
          </a:p>
        </p:txBody>
      </p:sp>
      <p:sp>
        <p:nvSpPr>
          <p:cNvPr id="33" name="ZoneTexte 32"/>
          <p:cNvSpPr txBox="1"/>
          <p:nvPr/>
        </p:nvSpPr>
        <p:spPr>
          <a:xfrm>
            <a:off x="5441608" y="3872117"/>
            <a:ext cx="6669328" cy="1107996"/>
          </a:xfrm>
          <a:prstGeom prst="rect">
            <a:avLst/>
          </a:prstGeom>
          <a:noFill/>
        </p:spPr>
        <p:txBody>
          <a:bodyPr wrap="square" rtlCol="0">
            <a:spAutoFit/>
          </a:bodyPr>
          <a:lstStyle/>
          <a:p>
            <a:r>
              <a:rPr lang="en-GB" sz="1600" dirty="0">
                <a:solidFill>
                  <a:prstClr val="black"/>
                </a:solidFill>
              </a:rPr>
              <a:t>POC to train and assist the trust with the first interfaces and gain a high level of autonomy</a:t>
            </a:r>
            <a:endParaRPr lang="fr-FR" sz="1600" dirty="0">
              <a:solidFill>
                <a:prstClr val="black"/>
              </a:solidFill>
            </a:endParaRPr>
          </a:p>
          <a:p>
            <a:r>
              <a:rPr lang="en-GB" sz="1600" dirty="0">
                <a:solidFill>
                  <a:prstClr val="black"/>
                </a:solidFill>
              </a:rPr>
              <a:t> </a:t>
            </a:r>
            <a:endParaRPr lang="fr-FR" sz="1600" dirty="0">
              <a:solidFill>
                <a:prstClr val="black"/>
              </a:solidFill>
            </a:endParaRPr>
          </a:p>
          <a:p>
            <a:endParaRPr lang="fr-FR" dirty="0">
              <a:solidFill>
                <a:prstClr val="black"/>
              </a:solidFill>
            </a:endParaRPr>
          </a:p>
        </p:txBody>
      </p:sp>
      <p:sp>
        <p:nvSpPr>
          <p:cNvPr id="35" name="Content Placeholder 2">
            <a:extLst>
              <a:ext uri="{FF2B5EF4-FFF2-40B4-BE49-F238E27FC236}">
                <a16:creationId xmlns:a16="http://schemas.microsoft.com/office/drawing/2014/main" xmlns="" id="{C4F3E211-C92C-40FF-84DD-1EA7C1A6EA34}"/>
              </a:ext>
            </a:extLst>
          </p:cNvPr>
          <p:cNvSpPr txBox="1">
            <a:spLocks/>
          </p:cNvSpPr>
          <p:nvPr/>
        </p:nvSpPr>
        <p:spPr>
          <a:xfrm>
            <a:off x="5574283" y="4621569"/>
            <a:ext cx="5665995" cy="4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pc="-151" dirty="0">
                <a:solidFill>
                  <a:srgbClr val="44546A">
                    <a:lumMod val="50000"/>
                  </a:srgbClr>
                </a:solidFill>
                <a:latin typeface="Century Gothic" panose="020F0302020204030204"/>
                <a:ea typeface="Open Sans" panose="020B0606030504020204" pitchFamily="34" charset="0"/>
                <a:cs typeface="Open Sans" panose="020B0606030504020204" pitchFamily="34" charset="0"/>
              </a:rPr>
              <a:t>Benefits</a:t>
            </a:r>
          </a:p>
        </p:txBody>
      </p:sp>
      <p:sp>
        <p:nvSpPr>
          <p:cNvPr id="22" name="ZoneTexte 21"/>
          <p:cNvSpPr txBox="1"/>
          <p:nvPr/>
        </p:nvSpPr>
        <p:spPr>
          <a:xfrm>
            <a:off x="992220" y="5009745"/>
            <a:ext cx="3978613" cy="1200329"/>
          </a:xfrm>
          <a:prstGeom prst="rect">
            <a:avLst/>
          </a:prstGeom>
          <a:noFill/>
        </p:spPr>
        <p:txBody>
          <a:bodyPr wrap="square" rtlCol="0">
            <a:spAutoFit/>
          </a:bodyPr>
          <a:lstStyle/>
          <a:p>
            <a:r>
              <a:rPr lang="fr-FR" b="1" dirty="0">
                <a:solidFill>
                  <a:prstClr val="white"/>
                </a:solidFill>
              </a:rPr>
              <a:t>The solution </a:t>
            </a:r>
            <a:r>
              <a:rPr lang="fr-FR" b="1" dirty="0" err="1">
                <a:solidFill>
                  <a:prstClr val="white"/>
                </a:solidFill>
              </a:rPr>
              <a:t>is</a:t>
            </a:r>
            <a:r>
              <a:rPr lang="fr-FR" b="1" dirty="0">
                <a:solidFill>
                  <a:prstClr val="white"/>
                </a:solidFill>
              </a:rPr>
              <a:t> </a:t>
            </a:r>
            <a:r>
              <a:rPr lang="fr-FR" b="1" dirty="0" err="1">
                <a:solidFill>
                  <a:prstClr val="white"/>
                </a:solidFill>
              </a:rPr>
              <a:t>even</a:t>
            </a:r>
            <a:r>
              <a:rPr lang="fr-FR" b="1" dirty="0">
                <a:solidFill>
                  <a:prstClr val="white"/>
                </a:solidFill>
              </a:rPr>
              <a:t> more intuitive </a:t>
            </a:r>
            <a:r>
              <a:rPr lang="fr-FR" b="1" dirty="0" err="1">
                <a:solidFill>
                  <a:prstClr val="white"/>
                </a:solidFill>
              </a:rPr>
              <a:t>than</a:t>
            </a:r>
            <a:r>
              <a:rPr lang="fr-FR" b="1" dirty="0">
                <a:solidFill>
                  <a:prstClr val="white"/>
                </a:solidFill>
              </a:rPr>
              <a:t> </a:t>
            </a:r>
            <a:r>
              <a:rPr lang="fr-FR" b="1" dirty="0" err="1">
                <a:solidFill>
                  <a:prstClr val="white"/>
                </a:solidFill>
              </a:rPr>
              <a:t>what</a:t>
            </a:r>
            <a:r>
              <a:rPr lang="fr-FR" b="1" dirty="0">
                <a:solidFill>
                  <a:prstClr val="white"/>
                </a:solidFill>
              </a:rPr>
              <a:t> </a:t>
            </a:r>
            <a:r>
              <a:rPr lang="fr-FR" b="1" dirty="0" err="1">
                <a:solidFill>
                  <a:prstClr val="white"/>
                </a:solidFill>
              </a:rPr>
              <a:t>we</a:t>
            </a:r>
            <a:r>
              <a:rPr lang="fr-FR" b="1" dirty="0">
                <a:solidFill>
                  <a:prstClr val="white"/>
                </a:solidFill>
              </a:rPr>
              <a:t> </a:t>
            </a:r>
            <a:r>
              <a:rPr lang="fr-FR" b="1" dirty="0" err="1">
                <a:solidFill>
                  <a:prstClr val="white"/>
                </a:solidFill>
              </a:rPr>
              <a:t>expected</a:t>
            </a:r>
            <a:r>
              <a:rPr lang="fr-FR" b="1" dirty="0">
                <a:solidFill>
                  <a:prstClr val="white"/>
                </a:solidFill>
              </a:rPr>
              <a:t>, </a:t>
            </a:r>
            <a:r>
              <a:rPr lang="fr-FR" b="1" dirty="0" err="1">
                <a:solidFill>
                  <a:prstClr val="white"/>
                </a:solidFill>
              </a:rPr>
              <a:t>much</a:t>
            </a:r>
            <a:r>
              <a:rPr lang="fr-FR" b="1" dirty="0">
                <a:solidFill>
                  <a:prstClr val="white"/>
                </a:solidFill>
              </a:rPr>
              <a:t> more </a:t>
            </a:r>
            <a:r>
              <a:rPr lang="fr-FR" b="1" dirty="0" err="1">
                <a:solidFill>
                  <a:prstClr val="white"/>
                </a:solidFill>
              </a:rPr>
              <a:t>than</a:t>
            </a:r>
            <a:r>
              <a:rPr lang="fr-FR" b="1" dirty="0">
                <a:solidFill>
                  <a:prstClr val="white"/>
                </a:solidFill>
              </a:rPr>
              <a:t> </a:t>
            </a:r>
            <a:r>
              <a:rPr lang="fr-FR" b="1" dirty="0" err="1">
                <a:solidFill>
                  <a:prstClr val="white"/>
                </a:solidFill>
              </a:rPr>
              <a:t>Intersystems</a:t>
            </a:r>
            <a:r>
              <a:rPr lang="fr-FR" b="1" dirty="0">
                <a:solidFill>
                  <a:prstClr val="white"/>
                </a:solidFill>
              </a:rPr>
              <a:t>, the short </a:t>
            </a:r>
            <a:r>
              <a:rPr lang="fr-FR" b="1" dirty="0" err="1">
                <a:solidFill>
                  <a:prstClr val="white"/>
                </a:solidFill>
              </a:rPr>
              <a:t>listed</a:t>
            </a:r>
            <a:r>
              <a:rPr lang="fr-FR" b="1" dirty="0">
                <a:solidFill>
                  <a:prstClr val="white"/>
                </a:solidFill>
              </a:rPr>
              <a:t> solution</a:t>
            </a:r>
          </a:p>
        </p:txBody>
      </p:sp>
      <p:sp>
        <p:nvSpPr>
          <p:cNvPr id="37" name="ZoneTexte 36"/>
          <p:cNvSpPr txBox="1"/>
          <p:nvPr/>
        </p:nvSpPr>
        <p:spPr>
          <a:xfrm>
            <a:off x="5467091" y="5164730"/>
            <a:ext cx="6669328" cy="1846659"/>
          </a:xfrm>
          <a:prstGeom prst="rect">
            <a:avLst/>
          </a:prstGeom>
          <a:noFill/>
        </p:spPr>
        <p:txBody>
          <a:bodyPr wrap="square" rtlCol="0">
            <a:spAutoFit/>
          </a:bodyPr>
          <a:lstStyle/>
          <a:p>
            <a:r>
              <a:rPr lang="en-GB" sz="1600" dirty="0">
                <a:solidFill>
                  <a:prstClr val="black"/>
                </a:solidFill>
              </a:rPr>
              <a:t>The Trust will have the interoperability platform defined and skilled staff to maintain and deliver any interoperability projects.</a:t>
            </a:r>
          </a:p>
          <a:p>
            <a:endParaRPr lang="fr-FR" sz="1600" dirty="0">
              <a:solidFill>
                <a:prstClr val="black"/>
              </a:solidFill>
            </a:endParaRPr>
          </a:p>
          <a:p>
            <a:r>
              <a:rPr lang="en-GB" sz="1600" dirty="0">
                <a:solidFill>
                  <a:prstClr val="black"/>
                </a:solidFill>
              </a:rPr>
              <a:t>It will also settle the basis for the future clinical data repository and the web portal for the clinicians</a:t>
            </a:r>
            <a:endParaRPr lang="fr-FR" sz="1600" dirty="0">
              <a:solidFill>
                <a:prstClr val="black"/>
              </a:solidFill>
            </a:endParaRPr>
          </a:p>
          <a:p>
            <a:r>
              <a:rPr lang="en-GB" sz="1600" dirty="0">
                <a:solidFill>
                  <a:prstClr val="black"/>
                </a:solidFill>
              </a:rPr>
              <a:t> </a:t>
            </a:r>
            <a:endParaRPr lang="fr-FR" sz="1600" dirty="0">
              <a:solidFill>
                <a:prstClr val="black"/>
              </a:solidFill>
            </a:endParaRPr>
          </a:p>
          <a:p>
            <a:endParaRPr lang="fr-FR" dirty="0">
              <a:solidFill>
                <a:prstClr val="black"/>
              </a:solidFill>
            </a:endParaRPr>
          </a:p>
        </p:txBody>
      </p:sp>
      <p:pic>
        <p:nvPicPr>
          <p:cNvPr id="23" name="Image 22"/>
          <p:cNvPicPr>
            <a:picLocks noChangeAspect="1"/>
          </p:cNvPicPr>
          <p:nvPr/>
        </p:nvPicPr>
        <p:blipFill rotWithShape="1">
          <a:blip r:embed="rId4"/>
          <a:srcRect l="11135" r="4764"/>
          <a:stretch/>
        </p:blipFill>
        <p:spPr>
          <a:xfrm>
            <a:off x="1706881" y="3890652"/>
            <a:ext cx="1642188" cy="923925"/>
          </a:xfrm>
          <a:prstGeom prst="rect">
            <a:avLst/>
          </a:prstGeom>
        </p:spPr>
      </p:pic>
    </p:spTree>
    <p:extLst>
      <p:ext uri="{BB962C8B-B14F-4D97-AF65-F5344CB8AC3E}">
        <p14:creationId xmlns:p14="http://schemas.microsoft.com/office/powerpoint/2010/main" val="4196107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2301C9-0A0B-40A7-B2FA-3620F7FD1FF2}"/>
              </a:ext>
            </a:extLst>
          </p:cNvPr>
          <p:cNvSpPr>
            <a:spLocks noGrp="1"/>
          </p:cNvSpPr>
          <p:nvPr>
            <p:ph type="title"/>
          </p:nvPr>
        </p:nvSpPr>
        <p:spPr>
          <a:xfrm>
            <a:off x="167462" y="232838"/>
            <a:ext cx="11857074" cy="586541"/>
          </a:xfrm>
        </p:spPr>
        <p:txBody>
          <a:bodyPr/>
          <a:lstStyle/>
          <a:p>
            <a:r>
              <a:rPr lang="fr-FR" sz="3200" dirty="0">
                <a:latin typeface="Open Sans" panose="020B0606030504020204" pitchFamily="34" charset="0"/>
                <a:sym typeface="Calibri" charset="0"/>
              </a:rPr>
              <a:t>Our </a:t>
            </a:r>
            <a:r>
              <a:rPr lang="fr-FR" sz="3200" dirty="0" err="1">
                <a:latin typeface="Open Sans" panose="020B0606030504020204" pitchFamily="34" charset="0"/>
                <a:sym typeface="Calibri" charset="0"/>
              </a:rPr>
              <a:t>latest</a:t>
            </a:r>
            <a:r>
              <a:rPr lang="fr-FR" sz="3200" dirty="0">
                <a:latin typeface="Open Sans" panose="020B0606030504020204" pitchFamily="34" charset="0"/>
                <a:sym typeface="Calibri" charset="0"/>
              </a:rPr>
              <a:t> white </a:t>
            </a:r>
            <a:r>
              <a:rPr lang="fr-FR" sz="3200" dirty="0" err="1">
                <a:latin typeface="Open Sans" panose="020B0606030504020204" pitchFamily="34" charset="0"/>
                <a:sym typeface="Calibri" charset="0"/>
              </a:rPr>
              <a:t>paper</a:t>
            </a:r>
            <a:r>
              <a:rPr lang="fr-FR" sz="3200" dirty="0">
                <a:latin typeface="Open Sans" panose="020B0606030504020204" pitchFamily="34" charset="0"/>
                <a:sym typeface="Calibri" charset="0"/>
              </a:rPr>
              <a:t> on </a:t>
            </a:r>
            <a:r>
              <a:rPr lang="fr-FR" sz="3200" dirty="0" err="1">
                <a:latin typeface="Open Sans" panose="020B0606030504020204" pitchFamily="34" charset="0"/>
                <a:sym typeface="Calibri" charset="0"/>
              </a:rPr>
              <a:t>medical</a:t>
            </a:r>
            <a:r>
              <a:rPr lang="fr-FR" sz="3200" dirty="0">
                <a:latin typeface="Open Sans" panose="020B0606030504020204" pitchFamily="34" charset="0"/>
                <a:sym typeface="Calibri" charset="0"/>
              </a:rPr>
              <a:t> </a:t>
            </a:r>
            <a:r>
              <a:rPr lang="fr-FR" sz="3200" dirty="0" err="1">
                <a:latin typeface="Open Sans" panose="020B0606030504020204" pitchFamily="34" charset="0"/>
                <a:sym typeface="Calibri" charset="0"/>
              </a:rPr>
              <a:t>device</a:t>
            </a:r>
            <a:r>
              <a:rPr lang="fr-FR" sz="3200" dirty="0">
                <a:latin typeface="Open Sans" panose="020B0606030504020204" pitchFamily="34" charset="0"/>
                <a:sym typeface="Calibri" charset="0"/>
              </a:rPr>
              <a:t> </a:t>
            </a:r>
            <a:r>
              <a:rPr lang="fr-FR" sz="3200" dirty="0" err="1">
                <a:latin typeface="Open Sans" panose="020B0606030504020204" pitchFamily="34" charset="0"/>
                <a:sym typeface="Calibri" charset="0"/>
              </a:rPr>
              <a:t>connectivity</a:t>
            </a:r>
            <a:endParaRPr lang="fr-FR" sz="3200" dirty="0">
              <a:latin typeface="Open Sans" panose="020B0606030504020204" pitchFamily="34" charset="0"/>
              <a:sym typeface="Calibri" charset="0"/>
            </a:endParaRPr>
          </a:p>
        </p:txBody>
      </p:sp>
      <p:pic>
        <p:nvPicPr>
          <p:cNvPr id="5" name="Image 4">
            <a:hlinkClick r:id="rId2"/>
            <a:extLst>
              <a:ext uri="{FF2B5EF4-FFF2-40B4-BE49-F238E27FC236}">
                <a16:creationId xmlns:a16="http://schemas.microsoft.com/office/drawing/2014/main" xmlns="" id="{8A547985-FA0D-49F5-BF04-BEC3CF8BB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651" y="963211"/>
            <a:ext cx="8122695" cy="5294086"/>
          </a:xfrm>
          <a:prstGeom prst="rect">
            <a:avLst/>
          </a:prstGeom>
        </p:spPr>
      </p:pic>
    </p:spTree>
    <p:extLst>
      <p:ext uri="{BB962C8B-B14F-4D97-AF65-F5344CB8AC3E}">
        <p14:creationId xmlns:p14="http://schemas.microsoft.com/office/powerpoint/2010/main" val="1094321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a:xfrm>
            <a:off x="689427" y="4028900"/>
            <a:ext cx="5561969" cy="58654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lgn="l"/>
            <a:r>
              <a:rPr lang="en-US" sz="3600" b="1" spc="-151" dirty="0">
                <a:solidFill>
                  <a:schemeClr val="bg1"/>
                </a:solidFill>
                <a:ea typeface="Open Sans" panose="020B0606030504020204" pitchFamily="34" charset="0"/>
                <a:cs typeface="Open Sans" panose="020B0606030504020204" pitchFamily="34" charset="0"/>
              </a:rPr>
              <a:t>Thank you for your attention</a:t>
            </a:r>
          </a:p>
        </p:txBody>
      </p:sp>
      <p:grpSp>
        <p:nvGrpSpPr>
          <p:cNvPr id="9" name="Group 8"/>
          <p:cNvGrpSpPr/>
          <p:nvPr/>
        </p:nvGrpSpPr>
        <p:grpSpPr>
          <a:xfrm>
            <a:off x="829603" y="4880125"/>
            <a:ext cx="5325100" cy="1044900"/>
            <a:chOff x="3004104" y="5032464"/>
            <a:chExt cx="5325100" cy="1044900"/>
          </a:xfrm>
        </p:grpSpPr>
        <p:sp>
          <p:nvSpPr>
            <p:cNvPr id="50" name="TextBox 49"/>
            <p:cNvSpPr txBox="1"/>
            <p:nvPr/>
          </p:nvSpPr>
          <p:spPr>
            <a:xfrm>
              <a:off x="3291423" y="5045616"/>
              <a:ext cx="1544012" cy="276999"/>
            </a:xfrm>
            <a:prstGeom prst="rect">
              <a:avLst/>
            </a:prstGeom>
            <a:noFill/>
          </p:spPr>
          <p:txBody>
            <a:bodyPr wrap="none" rtlCol="0">
              <a:spAutoFit/>
            </a:bodyPr>
            <a:lstStyle/>
            <a:p>
              <a:r>
                <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rPr>
                <a:t> + 33 (0) 4 86 670 000</a:t>
              </a:r>
            </a:p>
          </p:txBody>
        </p:sp>
        <p:sp>
          <p:nvSpPr>
            <p:cNvPr id="51" name="TextBox 50"/>
            <p:cNvSpPr txBox="1"/>
            <p:nvPr/>
          </p:nvSpPr>
          <p:spPr>
            <a:xfrm>
              <a:off x="3291423" y="5391575"/>
              <a:ext cx="1305165" cy="276999"/>
            </a:xfrm>
            <a:prstGeom prst="rect">
              <a:avLst/>
            </a:prstGeom>
            <a:noFill/>
          </p:spPr>
          <p:txBody>
            <a:bodyPr wrap="none" rtlCol="0">
              <a:spAutoFit/>
            </a:bodyPr>
            <a:lstStyle/>
            <a:p>
              <a:r>
                <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xmlns="" val="tx"/>
                      </a:ext>
                    </a:extLst>
                  </a:hlinkClick>
                </a:rPr>
                <a:t>www.enovacom.fr</a:t>
              </a:r>
              <a:endPar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endParaRPr>
            </a:p>
          </p:txBody>
        </p:sp>
        <p:sp>
          <p:nvSpPr>
            <p:cNvPr id="52" name="TextBox 51"/>
            <p:cNvSpPr txBox="1"/>
            <p:nvPr/>
          </p:nvSpPr>
          <p:spPr>
            <a:xfrm>
              <a:off x="3291423" y="5761775"/>
              <a:ext cx="1764907" cy="276999"/>
            </a:xfrm>
            <a:prstGeom prst="rect">
              <a:avLst/>
            </a:prstGeom>
            <a:noFill/>
          </p:spPr>
          <p:txBody>
            <a:bodyPr wrap="none" rtlCol="0">
              <a:spAutoFit/>
            </a:bodyPr>
            <a:lstStyle/>
            <a:p>
              <a:r>
                <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rPr>
                <a:t>contact@enovacom.com</a:t>
              </a:r>
            </a:p>
          </p:txBody>
        </p:sp>
        <p:sp>
          <p:nvSpPr>
            <p:cNvPr id="53" name="TextBox 52"/>
            <p:cNvSpPr txBox="1"/>
            <p:nvPr/>
          </p:nvSpPr>
          <p:spPr>
            <a:xfrm>
              <a:off x="6555064" y="5045616"/>
              <a:ext cx="1767343" cy="276999"/>
            </a:xfrm>
            <a:prstGeom prst="rect">
              <a:avLst/>
            </a:prstGeom>
            <a:noFill/>
          </p:spPr>
          <p:txBody>
            <a:bodyPr wrap="none" rtlCol="0">
              <a:spAutoFit/>
            </a:bodyPr>
            <a:lstStyle/>
            <a:p>
              <a:r>
                <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xmlns="" val="tx"/>
                      </a:ext>
                    </a:extLst>
                  </a:hlinkClick>
                </a:rPr>
                <a:t>Facebook.com/</a:t>
              </a:r>
              <a:r>
                <a:rPr lang="en-US" sz="1200" dirty="0" err="1">
                  <a:solidFill>
                    <a:schemeClr val="bg1"/>
                  </a:solidFill>
                  <a:latin typeface="Calibri Light" panose="020F030202020403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xmlns="" val="tx"/>
                      </a:ext>
                    </a:extLst>
                  </a:hlinkClick>
                </a:rPr>
                <a:t>enovacom</a:t>
              </a:r>
              <a:endPar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6555064" y="5431033"/>
              <a:ext cx="1774140" cy="276999"/>
            </a:xfrm>
            <a:prstGeom prst="rect">
              <a:avLst/>
            </a:prstGeom>
            <a:noFill/>
          </p:spPr>
          <p:txBody>
            <a:bodyPr wrap="none" rtlCol="0">
              <a:spAutoFit/>
            </a:bodyPr>
            <a:lstStyle/>
            <a:p>
              <a:r>
                <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xmlns="" val="tx"/>
                      </a:ext>
                    </a:extLst>
                  </a:hlinkClick>
                </a:rPr>
                <a:t>Twitter.com/</a:t>
              </a:r>
              <a:r>
                <a:rPr lang="en-US" sz="1200" dirty="0" err="1">
                  <a:solidFill>
                    <a:schemeClr val="bg1"/>
                  </a:solidFill>
                  <a:latin typeface="Calibri Light" panose="020F030202020403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xmlns="" val="tx"/>
                      </a:ext>
                    </a:extLst>
                  </a:hlinkClick>
                </a:rPr>
                <a:t>enovacom_fr</a:t>
              </a:r>
              <a:endPar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endParaRPr>
            </a:p>
          </p:txBody>
        </p:sp>
        <p:sp>
          <p:nvSpPr>
            <p:cNvPr id="55" name="TextBox 54"/>
            <p:cNvSpPr txBox="1"/>
            <p:nvPr/>
          </p:nvSpPr>
          <p:spPr>
            <a:xfrm>
              <a:off x="6555064" y="5800365"/>
              <a:ext cx="1689245" cy="276999"/>
            </a:xfrm>
            <a:prstGeom prst="rect">
              <a:avLst/>
            </a:prstGeom>
            <a:noFill/>
          </p:spPr>
          <p:txBody>
            <a:bodyPr wrap="none" rtlCol="0">
              <a:spAutoFit/>
            </a:bodyPr>
            <a:lstStyle/>
            <a:p>
              <a:r>
                <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xmlns="" val="tx"/>
                      </a:ext>
                    </a:extLst>
                  </a:hlinkClick>
                </a:rPr>
                <a:t>Linkedin.com/enovacom</a:t>
              </a:r>
              <a:endParaRPr lang="en-US" sz="1200" dirty="0">
                <a:solidFill>
                  <a:schemeClr val="bg1"/>
                </a:solidFill>
                <a:latin typeface="Calibri Light" panose="020F0302020204030204" pitchFamily="34" charset="0"/>
                <a:ea typeface="Open Sans" panose="020B0606030504020204" pitchFamily="34" charset="0"/>
                <a:cs typeface="Open Sans" panose="020B0606030504020204" pitchFamily="34" charset="0"/>
              </a:endParaRPr>
            </a:p>
          </p:txBody>
        </p:sp>
        <p:sp>
          <p:nvSpPr>
            <p:cNvPr id="57" name="Freeform 41"/>
            <p:cNvSpPr>
              <a:spLocks/>
            </p:cNvSpPr>
            <p:nvPr/>
          </p:nvSpPr>
          <p:spPr bwMode="auto">
            <a:xfrm>
              <a:off x="6196892" y="5054257"/>
              <a:ext cx="117648" cy="250983"/>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noFill/>
            <a:ln>
              <a:solidFill>
                <a:schemeClr val="bg1"/>
              </a:solidFill>
            </a:ln>
            <a:extLst/>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sp>
          <p:nvSpPr>
            <p:cNvPr id="58" name="Freeform 184"/>
            <p:cNvSpPr>
              <a:spLocks/>
            </p:cNvSpPr>
            <p:nvPr/>
          </p:nvSpPr>
          <p:spPr bwMode="auto">
            <a:xfrm>
              <a:off x="6126957" y="5472691"/>
              <a:ext cx="257519" cy="209153"/>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noFill/>
            <a:ln>
              <a:solidFill>
                <a:schemeClr val="bg1"/>
              </a:solidFill>
            </a:ln>
            <a:extLst/>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sp>
          <p:nvSpPr>
            <p:cNvPr id="62" name="Freeform 109"/>
            <p:cNvSpPr>
              <a:spLocks noEditPoints="1"/>
            </p:cNvSpPr>
            <p:nvPr/>
          </p:nvSpPr>
          <p:spPr bwMode="auto">
            <a:xfrm>
              <a:off x="3023808" y="5819127"/>
              <a:ext cx="253101" cy="183977"/>
            </a:xfrm>
            <a:custGeom>
              <a:avLst/>
              <a:gdLst>
                <a:gd name="T0" fmla="*/ 228 w 238"/>
                <a:gd name="T1" fmla="*/ 152 h 173"/>
                <a:gd name="T2" fmla="*/ 226 w 238"/>
                <a:gd name="T3" fmla="*/ 153 h 173"/>
                <a:gd name="T4" fmla="*/ 159 w 238"/>
                <a:gd name="T5" fmla="*/ 86 h 173"/>
                <a:gd name="T6" fmla="*/ 226 w 238"/>
                <a:gd name="T7" fmla="*/ 19 h 173"/>
                <a:gd name="T8" fmla="*/ 228 w 238"/>
                <a:gd name="T9" fmla="*/ 22 h 173"/>
                <a:gd name="T10" fmla="*/ 228 w 238"/>
                <a:gd name="T11" fmla="*/ 152 h 173"/>
                <a:gd name="T12" fmla="*/ 216 w 238"/>
                <a:gd name="T13" fmla="*/ 162 h 173"/>
                <a:gd name="T14" fmla="*/ 22 w 238"/>
                <a:gd name="T15" fmla="*/ 162 h 173"/>
                <a:gd name="T16" fmla="*/ 18 w 238"/>
                <a:gd name="T17" fmla="*/ 161 h 173"/>
                <a:gd name="T18" fmla="*/ 86 w 238"/>
                <a:gd name="T19" fmla="*/ 94 h 173"/>
                <a:gd name="T20" fmla="*/ 104 w 238"/>
                <a:gd name="T21" fmla="*/ 112 h 173"/>
                <a:gd name="T22" fmla="*/ 108 w 238"/>
                <a:gd name="T23" fmla="*/ 116 h 173"/>
                <a:gd name="T24" fmla="*/ 114 w 238"/>
                <a:gd name="T25" fmla="*/ 118 h 173"/>
                <a:gd name="T26" fmla="*/ 119 w 238"/>
                <a:gd name="T27" fmla="*/ 119 h 173"/>
                <a:gd name="T28" fmla="*/ 124 w 238"/>
                <a:gd name="T29" fmla="*/ 118 h 173"/>
                <a:gd name="T30" fmla="*/ 129 w 238"/>
                <a:gd name="T31" fmla="*/ 116 h 173"/>
                <a:gd name="T32" fmla="*/ 135 w 238"/>
                <a:gd name="T33" fmla="*/ 112 h 173"/>
                <a:gd name="T34" fmla="*/ 153 w 238"/>
                <a:gd name="T35" fmla="*/ 94 h 173"/>
                <a:gd name="T36" fmla="*/ 220 w 238"/>
                <a:gd name="T37" fmla="*/ 161 h 173"/>
                <a:gd name="T38" fmla="*/ 216 w 238"/>
                <a:gd name="T39" fmla="*/ 162 h 173"/>
                <a:gd name="T40" fmla="*/ 12 w 238"/>
                <a:gd name="T41" fmla="*/ 152 h 173"/>
                <a:gd name="T42" fmla="*/ 12 w 238"/>
                <a:gd name="T43" fmla="*/ 22 h 173"/>
                <a:gd name="T44" fmla="*/ 12 w 238"/>
                <a:gd name="T45" fmla="*/ 19 h 173"/>
                <a:gd name="T46" fmla="*/ 78 w 238"/>
                <a:gd name="T47" fmla="*/ 86 h 173"/>
                <a:gd name="T48" fmla="*/ 12 w 238"/>
                <a:gd name="T49" fmla="*/ 153 h 173"/>
                <a:gd name="T50" fmla="*/ 12 w 238"/>
                <a:gd name="T51" fmla="*/ 152 h 173"/>
                <a:gd name="T52" fmla="*/ 22 w 238"/>
                <a:gd name="T53" fmla="*/ 10 h 173"/>
                <a:gd name="T54" fmla="*/ 216 w 238"/>
                <a:gd name="T55" fmla="*/ 10 h 173"/>
                <a:gd name="T56" fmla="*/ 220 w 238"/>
                <a:gd name="T57" fmla="*/ 12 h 173"/>
                <a:gd name="T58" fmla="*/ 127 w 238"/>
                <a:gd name="T59" fmla="*/ 104 h 173"/>
                <a:gd name="T60" fmla="*/ 123 w 238"/>
                <a:gd name="T61" fmla="*/ 107 h 173"/>
                <a:gd name="T62" fmla="*/ 119 w 238"/>
                <a:gd name="T63" fmla="*/ 108 h 173"/>
                <a:gd name="T64" fmla="*/ 115 w 238"/>
                <a:gd name="T65" fmla="*/ 107 h 173"/>
                <a:gd name="T66" fmla="*/ 112 w 238"/>
                <a:gd name="T67" fmla="*/ 104 h 173"/>
                <a:gd name="T68" fmla="*/ 18 w 238"/>
                <a:gd name="T69" fmla="*/ 12 h 173"/>
                <a:gd name="T70" fmla="*/ 22 w 238"/>
                <a:gd name="T71" fmla="*/ 10 h 173"/>
                <a:gd name="T72" fmla="*/ 216 w 238"/>
                <a:gd name="T73" fmla="*/ 0 h 173"/>
                <a:gd name="T74" fmla="*/ 22 w 238"/>
                <a:gd name="T75" fmla="*/ 0 h 173"/>
                <a:gd name="T76" fmla="*/ 12 w 238"/>
                <a:gd name="T77" fmla="*/ 2 h 173"/>
                <a:gd name="T78" fmla="*/ 4 w 238"/>
                <a:gd name="T79" fmla="*/ 10 h 173"/>
                <a:gd name="T80" fmla="*/ 0 w 238"/>
                <a:gd name="T81" fmla="*/ 22 h 173"/>
                <a:gd name="T82" fmla="*/ 0 w 238"/>
                <a:gd name="T83" fmla="*/ 152 h 173"/>
                <a:gd name="T84" fmla="*/ 4 w 238"/>
                <a:gd name="T85" fmla="*/ 162 h 173"/>
                <a:gd name="T86" fmla="*/ 12 w 238"/>
                <a:gd name="T87" fmla="*/ 170 h 173"/>
                <a:gd name="T88" fmla="*/ 22 w 238"/>
                <a:gd name="T89" fmla="*/ 173 h 173"/>
                <a:gd name="T90" fmla="*/ 216 w 238"/>
                <a:gd name="T91" fmla="*/ 173 h 173"/>
                <a:gd name="T92" fmla="*/ 228 w 238"/>
                <a:gd name="T93" fmla="*/ 170 h 173"/>
                <a:gd name="T94" fmla="*/ 234 w 238"/>
                <a:gd name="T95" fmla="*/ 162 h 173"/>
                <a:gd name="T96" fmla="*/ 238 w 238"/>
                <a:gd name="T97" fmla="*/ 152 h 173"/>
                <a:gd name="T98" fmla="*/ 238 w 238"/>
                <a:gd name="T99" fmla="*/ 22 h 173"/>
                <a:gd name="T100" fmla="*/ 234 w 238"/>
                <a:gd name="T101" fmla="*/ 10 h 173"/>
                <a:gd name="T102" fmla="*/ 228 w 238"/>
                <a:gd name="T103" fmla="*/ 2 h 173"/>
                <a:gd name="T104" fmla="*/ 216 w 238"/>
                <a:gd name="T10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73">
                  <a:moveTo>
                    <a:pt x="228" y="152"/>
                  </a:moveTo>
                  <a:lnTo>
                    <a:pt x="226" y="153"/>
                  </a:lnTo>
                  <a:lnTo>
                    <a:pt x="159" y="86"/>
                  </a:lnTo>
                  <a:lnTo>
                    <a:pt x="226" y="19"/>
                  </a:lnTo>
                  <a:lnTo>
                    <a:pt x="228" y="22"/>
                  </a:lnTo>
                  <a:lnTo>
                    <a:pt x="228" y="152"/>
                  </a:lnTo>
                  <a:close/>
                  <a:moveTo>
                    <a:pt x="216" y="162"/>
                  </a:moveTo>
                  <a:lnTo>
                    <a:pt x="22" y="162"/>
                  </a:lnTo>
                  <a:lnTo>
                    <a:pt x="18" y="161"/>
                  </a:lnTo>
                  <a:lnTo>
                    <a:pt x="86" y="94"/>
                  </a:lnTo>
                  <a:lnTo>
                    <a:pt x="104" y="112"/>
                  </a:lnTo>
                  <a:lnTo>
                    <a:pt x="108" y="116"/>
                  </a:lnTo>
                  <a:lnTo>
                    <a:pt x="114" y="118"/>
                  </a:lnTo>
                  <a:lnTo>
                    <a:pt x="119" y="119"/>
                  </a:lnTo>
                  <a:lnTo>
                    <a:pt x="124" y="118"/>
                  </a:lnTo>
                  <a:lnTo>
                    <a:pt x="129" y="116"/>
                  </a:lnTo>
                  <a:lnTo>
                    <a:pt x="135" y="112"/>
                  </a:lnTo>
                  <a:lnTo>
                    <a:pt x="153" y="94"/>
                  </a:lnTo>
                  <a:lnTo>
                    <a:pt x="220" y="161"/>
                  </a:lnTo>
                  <a:lnTo>
                    <a:pt x="216" y="162"/>
                  </a:lnTo>
                  <a:close/>
                  <a:moveTo>
                    <a:pt x="12" y="152"/>
                  </a:moveTo>
                  <a:lnTo>
                    <a:pt x="12" y="22"/>
                  </a:lnTo>
                  <a:lnTo>
                    <a:pt x="12" y="19"/>
                  </a:lnTo>
                  <a:lnTo>
                    <a:pt x="78" y="86"/>
                  </a:lnTo>
                  <a:lnTo>
                    <a:pt x="12" y="153"/>
                  </a:lnTo>
                  <a:lnTo>
                    <a:pt x="12" y="152"/>
                  </a:lnTo>
                  <a:close/>
                  <a:moveTo>
                    <a:pt x="22" y="10"/>
                  </a:moveTo>
                  <a:lnTo>
                    <a:pt x="216" y="10"/>
                  </a:lnTo>
                  <a:lnTo>
                    <a:pt x="220" y="12"/>
                  </a:lnTo>
                  <a:lnTo>
                    <a:pt x="127" y="104"/>
                  </a:lnTo>
                  <a:lnTo>
                    <a:pt x="123" y="107"/>
                  </a:lnTo>
                  <a:lnTo>
                    <a:pt x="119" y="108"/>
                  </a:lnTo>
                  <a:lnTo>
                    <a:pt x="115" y="107"/>
                  </a:lnTo>
                  <a:lnTo>
                    <a:pt x="112" y="104"/>
                  </a:lnTo>
                  <a:lnTo>
                    <a:pt x="18" y="12"/>
                  </a:lnTo>
                  <a:lnTo>
                    <a:pt x="22" y="10"/>
                  </a:lnTo>
                  <a:close/>
                  <a:moveTo>
                    <a:pt x="216" y="0"/>
                  </a:moveTo>
                  <a:lnTo>
                    <a:pt x="22" y="0"/>
                  </a:lnTo>
                  <a:lnTo>
                    <a:pt x="12" y="2"/>
                  </a:lnTo>
                  <a:lnTo>
                    <a:pt x="4" y="10"/>
                  </a:lnTo>
                  <a:lnTo>
                    <a:pt x="0" y="22"/>
                  </a:lnTo>
                  <a:lnTo>
                    <a:pt x="0" y="152"/>
                  </a:lnTo>
                  <a:lnTo>
                    <a:pt x="4" y="162"/>
                  </a:lnTo>
                  <a:lnTo>
                    <a:pt x="12" y="170"/>
                  </a:lnTo>
                  <a:lnTo>
                    <a:pt x="22" y="173"/>
                  </a:lnTo>
                  <a:lnTo>
                    <a:pt x="216" y="173"/>
                  </a:lnTo>
                  <a:lnTo>
                    <a:pt x="228" y="170"/>
                  </a:lnTo>
                  <a:lnTo>
                    <a:pt x="234" y="162"/>
                  </a:lnTo>
                  <a:lnTo>
                    <a:pt x="238" y="152"/>
                  </a:lnTo>
                  <a:lnTo>
                    <a:pt x="238" y="22"/>
                  </a:lnTo>
                  <a:lnTo>
                    <a:pt x="234" y="10"/>
                  </a:lnTo>
                  <a:lnTo>
                    <a:pt x="228" y="2"/>
                  </a:lnTo>
                  <a:lnTo>
                    <a:pt x="2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bg1"/>
                </a:solidFill>
              </a:endParaRPr>
            </a:p>
          </p:txBody>
        </p:sp>
        <p:sp>
          <p:nvSpPr>
            <p:cNvPr id="63" name="Freeform 9"/>
            <p:cNvSpPr>
              <a:spLocks noEditPoints="1"/>
            </p:cNvSpPr>
            <p:nvPr/>
          </p:nvSpPr>
          <p:spPr bwMode="auto">
            <a:xfrm>
              <a:off x="3025164" y="5032464"/>
              <a:ext cx="251573" cy="253004"/>
            </a:xfrm>
            <a:custGeom>
              <a:avLst/>
              <a:gdLst>
                <a:gd name="T0" fmla="*/ 259 w 352"/>
                <a:gd name="T1" fmla="*/ 336 h 354"/>
                <a:gd name="T2" fmla="*/ 239 w 352"/>
                <a:gd name="T3" fmla="*/ 330 h 354"/>
                <a:gd name="T4" fmla="*/ 185 w 352"/>
                <a:gd name="T5" fmla="*/ 299 h 354"/>
                <a:gd name="T6" fmla="*/ 94 w 352"/>
                <a:gd name="T7" fmla="*/ 218 h 354"/>
                <a:gd name="T8" fmla="*/ 24 w 352"/>
                <a:gd name="T9" fmla="*/ 117 h 354"/>
                <a:gd name="T10" fmla="*/ 20 w 352"/>
                <a:gd name="T11" fmla="*/ 105 h 354"/>
                <a:gd name="T12" fmla="*/ 16 w 352"/>
                <a:gd name="T13" fmla="*/ 85 h 354"/>
                <a:gd name="T14" fmla="*/ 30 w 352"/>
                <a:gd name="T15" fmla="*/ 45 h 354"/>
                <a:gd name="T16" fmla="*/ 59 w 352"/>
                <a:gd name="T17" fmla="*/ 19 h 354"/>
                <a:gd name="T18" fmla="*/ 76 w 352"/>
                <a:gd name="T19" fmla="*/ 17 h 354"/>
                <a:gd name="T20" fmla="*/ 80 w 352"/>
                <a:gd name="T21" fmla="*/ 21 h 354"/>
                <a:gd name="T22" fmla="*/ 132 w 352"/>
                <a:gd name="T23" fmla="*/ 89 h 354"/>
                <a:gd name="T24" fmla="*/ 136 w 352"/>
                <a:gd name="T25" fmla="*/ 93 h 354"/>
                <a:gd name="T26" fmla="*/ 134 w 352"/>
                <a:gd name="T27" fmla="*/ 101 h 354"/>
                <a:gd name="T28" fmla="*/ 117 w 352"/>
                <a:gd name="T29" fmla="*/ 119 h 354"/>
                <a:gd name="T30" fmla="*/ 109 w 352"/>
                <a:gd name="T31" fmla="*/ 134 h 354"/>
                <a:gd name="T32" fmla="*/ 107 w 352"/>
                <a:gd name="T33" fmla="*/ 150 h 354"/>
                <a:gd name="T34" fmla="*/ 115 w 352"/>
                <a:gd name="T35" fmla="*/ 165 h 354"/>
                <a:gd name="T36" fmla="*/ 150 w 352"/>
                <a:gd name="T37" fmla="*/ 204 h 354"/>
                <a:gd name="T38" fmla="*/ 189 w 352"/>
                <a:gd name="T39" fmla="*/ 237 h 354"/>
                <a:gd name="T40" fmla="*/ 202 w 352"/>
                <a:gd name="T41" fmla="*/ 245 h 354"/>
                <a:gd name="T42" fmla="*/ 220 w 352"/>
                <a:gd name="T43" fmla="*/ 245 h 354"/>
                <a:gd name="T44" fmla="*/ 233 w 352"/>
                <a:gd name="T45" fmla="*/ 237 h 354"/>
                <a:gd name="T46" fmla="*/ 253 w 352"/>
                <a:gd name="T47" fmla="*/ 218 h 354"/>
                <a:gd name="T48" fmla="*/ 261 w 352"/>
                <a:gd name="T49" fmla="*/ 218 h 354"/>
                <a:gd name="T50" fmla="*/ 263 w 352"/>
                <a:gd name="T51" fmla="*/ 222 h 354"/>
                <a:gd name="T52" fmla="*/ 332 w 352"/>
                <a:gd name="T53" fmla="*/ 274 h 354"/>
                <a:gd name="T54" fmla="*/ 336 w 352"/>
                <a:gd name="T55" fmla="*/ 278 h 354"/>
                <a:gd name="T56" fmla="*/ 336 w 352"/>
                <a:gd name="T57" fmla="*/ 282 h 354"/>
                <a:gd name="T58" fmla="*/ 323 w 352"/>
                <a:gd name="T59" fmla="*/ 311 h 354"/>
                <a:gd name="T60" fmla="*/ 290 w 352"/>
                <a:gd name="T61" fmla="*/ 334 h 354"/>
                <a:gd name="T62" fmla="*/ 352 w 352"/>
                <a:gd name="T63" fmla="*/ 282 h 354"/>
                <a:gd name="T64" fmla="*/ 352 w 352"/>
                <a:gd name="T65" fmla="*/ 274 h 354"/>
                <a:gd name="T66" fmla="*/ 346 w 352"/>
                <a:gd name="T67" fmla="*/ 264 h 354"/>
                <a:gd name="T68" fmla="*/ 274 w 352"/>
                <a:gd name="T69" fmla="*/ 208 h 354"/>
                <a:gd name="T70" fmla="*/ 263 w 352"/>
                <a:gd name="T71" fmla="*/ 202 h 354"/>
                <a:gd name="T72" fmla="*/ 249 w 352"/>
                <a:gd name="T73" fmla="*/ 202 h 354"/>
                <a:gd name="T74" fmla="*/ 224 w 352"/>
                <a:gd name="T75" fmla="*/ 225 h 354"/>
                <a:gd name="T76" fmla="*/ 220 w 352"/>
                <a:gd name="T77" fmla="*/ 227 h 354"/>
                <a:gd name="T78" fmla="*/ 212 w 352"/>
                <a:gd name="T79" fmla="*/ 229 h 354"/>
                <a:gd name="T80" fmla="*/ 202 w 352"/>
                <a:gd name="T81" fmla="*/ 227 h 354"/>
                <a:gd name="T82" fmla="*/ 198 w 352"/>
                <a:gd name="T83" fmla="*/ 223 h 354"/>
                <a:gd name="T84" fmla="*/ 129 w 352"/>
                <a:gd name="T85" fmla="*/ 155 h 354"/>
                <a:gd name="T86" fmla="*/ 127 w 352"/>
                <a:gd name="T87" fmla="*/ 152 h 354"/>
                <a:gd name="T88" fmla="*/ 123 w 352"/>
                <a:gd name="T89" fmla="*/ 142 h 354"/>
                <a:gd name="T90" fmla="*/ 127 w 352"/>
                <a:gd name="T91" fmla="*/ 134 h 354"/>
                <a:gd name="T92" fmla="*/ 129 w 352"/>
                <a:gd name="T93" fmla="*/ 130 h 354"/>
                <a:gd name="T94" fmla="*/ 152 w 352"/>
                <a:gd name="T95" fmla="*/ 105 h 354"/>
                <a:gd name="T96" fmla="*/ 152 w 352"/>
                <a:gd name="T97" fmla="*/ 91 h 354"/>
                <a:gd name="T98" fmla="*/ 146 w 352"/>
                <a:gd name="T99" fmla="*/ 80 h 354"/>
                <a:gd name="T100" fmla="*/ 90 w 352"/>
                <a:gd name="T101" fmla="*/ 8 h 354"/>
                <a:gd name="T102" fmla="*/ 78 w 352"/>
                <a:gd name="T103" fmla="*/ 2 h 354"/>
                <a:gd name="T104" fmla="*/ 53 w 352"/>
                <a:gd name="T105" fmla="*/ 6 h 354"/>
                <a:gd name="T106" fmla="*/ 16 w 352"/>
                <a:gd name="T107" fmla="*/ 35 h 354"/>
                <a:gd name="T108" fmla="*/ 0 w 352"/>
                <a:gd name="T109" fmla="*/ 85 h 354"/>
                <a:gd name="T110" fmla="*/ 8 w 352"/>
                <a:gd name="T111" fmla="*/ 120 h 354"/>
                <a:gd name="T112" fmla="*/ 41 w 352"/>
                <a:gd name="T113" fmla="*/ 177 h 354"/>
                <a:gd name="T114" fmla="*/ 127 w 352"/>
                <a:gd name="T115" fmla="*/ 274 h 354"/>
                <a:gd name="T116" fmla="*/ 231 w 352"/>
                <a:gd name="T117" fmla="*/ 346 h 354"/>
                <a:gd name="T118" fmla="*/ 249 w 352"/>
                <a:gd name="T119" fmla="*/ 352 h 354"/>
                <a:gd name="T120" fmla="*/ 296 w 352"/>
                <a:gd name="T121" fmla="*/ 348 h 354"/>
                <a:gd name="T122" fmla="*/ 336 w 352"/>
                <a:gd name="T123" fmla="*/ 321 h 354"/>
                <a:gd name="T124" fmla="*/ 352 w 352"/>
                <a:gd name="T125"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354">
                  <a:moveTo>
                    <a:pt x="268" y="336"/>
                  </a:moveTo>
                  <a:lnTo>
                    <a:pt x="259" y="336"/>
                  </a:lnTo>
                  <a:lnTo>
                    <a:pt x="249" y="334"/>
                  </a:lnTo>
                  <a:lnTo>
                    <a:pt x="239" y="330"/>
                  </a:lnTo>
                  <a:lnTo>
                    <a:pt x="237" y="330"/>
                  </a:lnTo>
                  <a:lnTo>
                    <a:pt x="185" y="299"/>
                  </a:lnTo>
                  <a:lnTo>
                    <a:pt x="136" y="260"/>
                  </a:lnTo>
                  <a:lnTo>
                    <a:pt x="94" y="218"/>
                  </a:lnTo>
                  <a:lnTo>
                    <a:pt x="55" y="169"/>
                  </a:lnTo>
                  <a:lnTo>
                    <a:pt x="24" y="117"/>
                  </a:lnTo>
                  <a:lnTo>
                    <a:pt x="24" y="115"/>
                  </a:lnTo>
                  <a:lnTo>
                    <a:pt x="20" y="105"/>
                  </a:lnTo>
                  <a:lnTo>
                    <a:pt x="18" y="95"/>
                  </a:lnTo>
                  <a:lnTo>
                    <a:pt x="16" y="85"/>
                  </a:lnTo>
                  <a:lnTo>
                    <a:pt x="20" y="62"/>
                  </a:lnTo>
                  <a:lnTo>
                    <a:pt x="30" y="45"/>
                  </a:lnTo>
                  <a:lnTo>
                    <a:pt x="43" y="29"/>
                  </a:lnTo>
                  <a:lnTo>
                    <a:pt x="59" y="19"/>
                  </a:lnTo>
                  <a:lnTo>
                    <a:pt x="72" y="17"/>
                  </a:lnTo>
                  <a:lnTo>
                    <a:pt x="76" y="17"/>
                  </a:lnTo>
                  <a:lnTo>
                    <a:pt x="78" y="19"/>
                  </a:lnTo>
                  <a:lnTo>
                    <a:pt x="80" y="21"/>
                  </a:lnTo>
                  <a:lnTo>
                    <a:pt x="80" y="21"/>
                  </a:lnTo>
                  <a:lnTo>
                    <a:pt x="132" y="89"/>
                  </a:lnTo>
                  <a:lnTo>
                    <a:pt x="134" y="91"/>
                  </a:lnTo>
                  <a:lnTo>
                    <a:pt x="136" y="93"/>
                  </a:lnTo>
                  <a:lnTo>
                    <a:pt x="136" y="97"/>
                  </a:lnTo>
                  <a:lnTo>
                    <a:pt x="134" y="101"/>
                  </a:lnTo>
                  <a:lnTo>
                    <a:pt x="117" y="119"/>
                  </a:lnTo>
                  <a:lnTo>
                    <a:pt x="117" y="119"/>
                  </a:lnTo>
                  <a:lnTo>
                    <a:pt x="111" y="126"/>
                  </a:lnTo>
                  <a:lnTo>
                    <a:pt x="109" y="134"/>
                  </a:lnTo>
                  <a:lnTo>
                    <a:pt x="107" y="142"/>
                  </a:lnTo>
                  <a:lnTo>
                    <a:pt x="107" y="150"/>
                  </a:lnTo>
                  <a:lnTo>
                    <a:pt x="111" y="157"/>
                  </a:lnTo>
                  <a:lnTo>
                    <a:pt x="115" y="165"/>
                  </a:lnTo>
                  <a:lnTo>
                    <a:pt x="117" y="165"/>
                  </a:lnTo>
                  <a:lnTo>
                    <a:pt x="150" y="204"/>
                  </a:lnTo>
                  <a:lnTo>
                    <a:pt x="189" y="237"/>
                  </a:lnTo>
                  <a:lnTo>
                    <a:pt x="189" y="237"/>
                  </a:lnTo>
                  <a:lnTo>
                    <a:pt x="195" y="243"/>
                  </a:lnTo>
                  <a:lnTo>
                    <a:pt x="202" y="245"/>
                  </a:lnTo>
                  <a:lnTo>
                    <a:pt x="212" y="247"/>
                  </a:lnTo>
                  <a:lnTo>
                    <a:pt x="220" y="245"/>
                  </a:lnTo>
                  <a:lnTo>
                    <a:pt x="228" y="243"/>
                  </a:lnTo>
                  <a:lnTo>
                    <a:pt x="233" y="237"/>
                  </a:lnTo>
                  <a:lnTo>
                    <a:pt x="235" y="237"/>
                  </a:lnTo>
                  <a:lnTo>
                    <a:pt x="253" y="218"/>
                  </a:lnTo>
                  <a:lnTo>
                    <a:pt x="257" y="218"/>
                  </a:lnTo>
                  <a:lnTo>
                    <a:pt x="261" y="218"/>
                  </a:lnTo>
                  <a:lnTo>
                    <a:pt x="263" y="220"/>
                  </a:lnTo>
                  <a:lnTo>
                    <a:pt x="263" y="222"/>
                  </a:lnTo>
                  <a:lnTo>
                    <a:pt x="330" y="274"/>
                  </a:lnTo>
                  <a:lnTo>
                    <a:pt x="332" y="274"/>
                  </a:lnTo>
                  <a:lnTo>
                    <a:pt x="334" y="276"/>
                  </a:lnTo>
                  <a:lnTo>
                    <a:pt x="336" y="278"/>
                  </a:lnTo>
                  <a:lnTo>
                    <a:pt x="336" y="282"/>
                  </a:lnTo>
                  <a:lnTo>
                    <a:pt x="336" y="282"/>
                  </a:lnTo>
                  <a:lnTo>
                    <a:pt x="332" y="297"/>
                  </a:lnTo>
                  <a:lnTo>
                    <a:pt x="323" y="311"/>
                  </a:lnTo>
                  <a:lnTo>
                    <a:pt x="309" y="325"/>
                  </a:lnTo>
                  <a:lnTo>
                    <a:pt x="290" y="334"/>
                  </a:lnTo>
                  <a:lnTo>
                    <a:pt x="268" y="336"/>
                  </a:lnTo>
                  <a:close/>
                  <a:moveTo>
                    <a:pt x="352" y="282"/>
                  </a:moveTo>
                  <a:lnTo>
                    <a:pt x="352" y="282"/>
                  </a:lnTo>
                  <a:lnTo>
                    <a:pt x="352" y="274"/>
                  </a:lnTo>
                  <a:lnTo>
                    <a:pt x="350" y="268"/>
                  </a:lnTo>
                  <a:lnTo>
                    <a:pt x="346" y="264"/>
                  </a:lnTo>
                  <a:lnTo>
                    <a:pt x="340" y="260"/>
                  </a:lnTo>
                  <a:lnTo>
                    <a:pt x="274" y="208"/>
                  </a:lnTo>
                  <a:lnTo>
                    <a:pt x="268" y="204"/>
                  </a:lnTo>
                  <a:lnTo>
                    <a:pt x="263" y="202"/>
                  </a:lnTo>
                  <a:lnTo>
                    <a:pt x="257" y="200"/>
                  </a:lnTo>
                  <a:lnTo>
                    <a:pt x="249" y="202"/>
                  </a:lnTo>
                  <a:lnTo>
                    <a:pt x="241" y="206"/>
                  </a:lnTo>
                  <a:lnTo>
                    <a:pt x="224" y="225"/>
                  </a:lnTo>
                  <a:lnTo>
                    <a:pt x="224" y="225"/>
                  </a:lnTo>
                  <a:lnTo>
                    <a:pt x="220" y="227"/>
                  </a:lnTo>
                  <a:lnTo>
                    <a:pt x="216" y="229"/>
                  </a:lnTo>
                  <a:lnTo>
                    <a:pt x="212" y="229"/>
                  </a:lnTo>
                  <a:lnTo>
                    <a:pt x="206" y="229"/>
                  </a:lnTo>
                  <a:lnTo>
                    <a:pt x="202" y="227"/>
                  </a:lnTo>
                  <a:lnTo>
                    <a:pt x="198" y="223"/>
                  </a:lnTo>
                  <a:lnTo>
                    <a:pt x="198" y="223"/>
                  </a:lnTo>
                  <a:lnTo>
                    <a:pt x="162" y="192"/>
                  </a:lnTo>
                  <a:lnTo>
                    <a:pt x="129" y="155"/>
                  </a:lnTo>
                  <a:lnTo>
                    <a:pt x="130" y="155"/>
                  </a:lnTo>
                  <a:lnTo>
                    <a:pt x="127" y="152"/>
                  </a:lnTo>
                  <a:lnTo>
                    <a:pt x="125" y="148"/>
                  </a:lnTo>
                  <a:lnTo>
                    <a:pt x="123" y="142"/>
                  </a:lnTo>
                  <a:lnTo>
                    <a:pt x="125" y="138"/>
                  </a:lnTo>
                  <a:lnTo>
                    <a:pt x="127" y="134"/>
                  </a:lnTo>
                  <a:lnTo>
                    <a:pt x="129" y="130"/>
                  </a:lnTo>
                  <a:lnTo>
                    <a:pt x="129" y="130"/>
                  </a:lnTo>
                  <a:lnTo>
                    <a:pt x="148" y="111"/>
                  </a:lnTo>
                  <a:lnTo>
                    <a:pt x="152" y="105"/>
                  </a:lnTo>
                  <a:lnTo>
                    <a:pt x="152" y="97"/>
                  </a:lnTo>
                  <a:lnTo>
                    <a:pt x="152" y="91"/>
                  </a:lnTo>
                  <a:lnTo>
                    <a:pt x="150" y="85"/>
                  </a:lnTo>
                  <a:lnTo>
                    <a:pt x="146" y="80"/>
                  </a:lnTo>
                  <a:lnTo>
                    <a:pt x="94" y="12"/>
                  </a:lnTo>
                  <a:lnTo>
                    <a:pt x="90" y="8"/>
                  </a:lnTo>
                  <a:lnTo>
                    <a:pt x="84" y="4"/>
                  </a:lnTo>
                  <a:lnTo>
                    <a:pt x="78" y="2"/>
                  </a:lnTo>
                  <a:lnTo>
                    <a:pt x="72" y="0"/>
                  </a:lnTo>
                  <a:lnTo>
                    <a:pt x="53" y="6"/>
                  </a:lnTo>
                  <a:lnTo>
                    <a:pt x="33" y="17"/>
                  </a:lnTo>
                  <a:lnTo>
                    <a:pt x="16" y="35"/>
                  </a:lnTo>
                  <a:lnTo>
                    <a:pt x="4" y="58"/>
                  </a:lnTo>
                  <a:lnTo>
                    <a:pt x="0" y="85"/>
                  </a:lnTo>
                  <a:lnTo>
                    <a:pt x="2" y="103"/>
                  </a:lnTo>
                  <a:lnTo>
                    <a:pt x="8" y="120"/>
                  </a:lnTo>
                  <a:lnTo>
                    <a:pt x="8" y="120"/>
                  </a:lnTo>
                  <a:lnTo>
                    <a:pt x="41" y="177"/>
                  </a:lnTo>
                  <a:lnTo>
                    <a:pt x="80" y="227"/>
                  </a:lnTo>
                  <a:lnTo>
                    <a:pt x="127" y="274"/>
                  </a:lnTo>
                  <a:lnTo>
                    <a:pt x="177" y="313"/>
                  </a:lnTo>
                  <a:lnTo>
                    <a:pt x="231" y="346"/>
                  </a:lnTo>
                  <a:lnTo>
                    <a:pt x="233" y="346"/>
                  </a:lnTo>
                  <a:lnTo>
                    <a:pt x="249" y="352"/>
                  </a:lnTo>
                  <a:lnTo>
                    <a:pt x="268" y="354"/>
                  </a:lnTo>
                  <a:lnTo>
                    <a:pt x="296" y="348"/>
                  </a:lnTo>
                  <a:lnTo>
                    <a:pt x="319" y="336"/>
                  </a:lnTo>
                  <a:lnTo>
                    <a:pt x="336" y="321"/>
                  </a:lnTo>
                  <a:lnTo>
                    <a:pt x="348" y="301"/>
                  </a:lnTo>
                  <a:lnTo>
                    <a:pt x="352" y="282"/>
                  </a:lnTo>
                  <a:lnTo>
                    <a:pt x="352" y="28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d-ID" sz="2000">
                <a:solidFill>
                  <a:schemeClr val="bg1"/>
                </a:solidFill>
              </a:endParaRPr>
            </a:p>
          </p:txBody>
        </p:sp>
        <p:sp>
          <p:nvSpPr>
            <p:cNvPr id="64" name="Freeform 48"/>
            <p:cNvSpPr>
              <a:spLocks noEditPoints="1"/>
            </p:cNvSpPr>
            <p:nvPr/>
          </p:nvSpPr>
          <p:spPr bwMode="auto">
            <a:xfrm>
              <a:off x="3004104" y="5383372"/>
              <a:ext cx="272496" cy="272496"/>
            </a:xfrm>
            <a:custGeom>
              <a:avLst/>
              <a:gdLst>
                <a:gd name="T0" fmla="*/ 676 w 976"/>
                <a:gd name="T1" fmla="*/ 779 h 976"/>
                <a:gd name="T2" fmla="*/ 749 w 976"/>
                <a:gd name="T3" fmla="*/ 853 h 976"/>
                <a:gd name="T4" fmla="*/ 638 w 976"/>
                <a:gd name="T5" fmla="*/ 911 h 976"/>
                <a:gd name="T6" fmla="*/ 289 w 976"/>
                <a:gd name="T7" fmla="*/ 752 h 976"/>
                <a:gd name="T8" fmla="*/ 382 w 976"/>
                <a:gd name="T9" fmla="*/ 924 h 976"/>
                <a:gd name="T10" fmla="*/ 265 w 976"/>
                <a:gd name="T11" fmla="*/ 878 h 976"/>
                <a:gd name="T12" fmla="*/ 342 w 976"/>
                <a:gd name="T13" fmla="*/ 105 h 976"/>
                <a:gd name="T14" fmla="*/ 197 w 976"/>
                <a:gd name="T15" fmla="*/ 188 h 976"/>
                <a:gd name="T16" fmla="*/ 308 w 976"/>
                <a:gd name="T17" fmla="*/ 78 h 976"/>
                <a:gd name="T18" fmla="*/ 748 w 976"/>
                <a:gd name="T19" fmla="*/ 202 h 976"/>
                <a:gd name="T20" fmla="*/ 620 w 976"/>
                <a:gd name="T21" fmla="*/ 85 h 976"/>
                <a:gd name="T22" fmla="*/ 682 w 976"/>
                <a:gd name="T23" fmla="*/ 83 h 976"/>
                <a:gd name="T24" fmla="*/ 721 w 976"/>
                <a:gd name="T25" fmla="*/ 441 h 976"/>
                <a:gd name="T26" fmla="*/ 732 w 976"/>
                <a:gd name="T27" fmla="*/ 250 h 976"/>
                <a:gd name="T28" fmla="*/ 884 w 976"/>
                <a:gd name="T29" fmla="*/ 277 h 976"/>
                <a:gd name="T30" fmla="*/ 931 w 976"/>
                <a:gd name="T31" fmla="*/ 414 h 976"/>
                <a:gd name="T32" fmla="*/ 933 w 976"/>
                <a:gd name="T33" fmla="*/ 545 h 976"/>
                <a:gd name="T34" fmla="*/ 892 w 976"/>
                <a:gd name="T35" fmla="*/ 684 h 976"/>
                <a:gd name="T36" fmla="*/ 768 w 976"/>
                <a:gd name="T37" fmla="*/ 740 h 976"/>
                <a:gd name="T38" fmla="*/ 720 w 976"/>
                <a:gd name="T39" fmla="*/ 563 h 976"/>
                <a:gd name="T40" fmla="*/ 678 w 976"/>
                <a:gd name="T41" fmla="*/ 586 h 976"/>
                <a:gd name="T42" fmla="*/ 546 w 976"/>
                <a:gd name="T43" fmla="*/ 686 h 976"/>
                <a:gd name="T44" fmla="*/ 641 w 976"/>
                <a:gd name="T45" fmla="*/ 761 h 976"/>
                <a:gd name="T46" fmla="*/ 575 w 976"/>
                <a:gd name="T47" fmla="*/ 884 h 976"/>
                <a:gd name="T48" fmla="*/ 468 w 976"/>
                <a:gd name="T49" fmla="*/ 722 h 976"/>
                <a:gd name="T50" fmla="*/ 400 w 976"/>
                <a:gd name="T51" fmla="*/ 885 h 976"/>
                <a:gd name="T52" fmla="*/ 335 w 976"/>
                <a:gd name="T53" fmla="*/ 761 h 976"/>
                <a:gd name="T54" fmla="*/ 468 w 976"/>
                <a:gd name="T55" fmla="*/ 684 h 976"/>
                <a:gd name="T56" fmla="*/ 299 w 976"/>
                <a:gd name="T57" fmla="*/ 611 h 976"/>
                <a:gd name="T58" fmla="*/ 257 w 976"/>
                <a:gd name="T59" fmla="*/ 590 h 976"/>
                <a:gd name="T60" fmla="*/ 175 w 976"/>
                <a:gd name="T61" fmla="*/ 756 h 976"/>
                <a:gd name="T62" fmla="*/ 76 w 976"/>
                <a:gd name="T63" fmla="*/ 667 h 976"/>
                <a:gd name="T64" fmla="*/ 41 w 976"/>
                <a:gd name="T65" fmla="*/ 526 h 976"/>
                <a:gd name="T66" fmla="*/ 48 w 976"/>
                <a:gd name="T67" fmla="*/ 395 h 976"/>
                <a:gd name="T68" fmla="*/ 100 w 976"/>
                <a:gd name="T69" fmla="*/ 261 h 976"/>
                <a:gd name="T70" fmla="*/ 279 w 976"/>
                <a:gd name="T71" fmla="*/ 261 h 976"/>
                <a:gd name="T72" fmla="*/ 252 w 976"/>
                <a:gd name="T73" fmla="*/ 469 h 976"/>
                <a:gd name="T74" fmla="*/ 303 w 976"/>
                <a:gd name="T75" fmla="*/ 340 h 976"/>
                <a:gd name="T76" fmla="*/ 468 w 976"/>
                <a:gd name="T77" fmla="*/ 42 h 976"/>
                <a:gd name="T78" fmla="*/ 349 w 976"/>
                <a:gd name="T79" fmla="*/ 178 h 976"/>
                <a:gd name="T80" fmla="*/ 419 w 976"/>
                <a:gd name="T81" fmla="*/ 71 h 976"/>
                <a:gd name="T82" fmla="*/ 517 w 976"/>
                <a:gd name="T83" fmla="*/ 45 h 976"/>
                <a:gd name="T84" fmla="*/ 594 w 976"/>
                <a:gd name="T85" fmla="*/ 117 h 976"/>
                <a:gd name="T86" fmla="*/ 613 w 976"/>
                <a:gd name="T87" fmla="*/ 242 h 976"/>
                <a:gd name="T88" fmla="*/ 659 w 976"/>
                <a:gd name="T89" fmla="*/ 272 h 976"/>
                <a:gd name="T90" fmla="*/ 683 w 976"/>
                <a:gd name="T91" fmla="*/ 469 h 976"/>
                <a:gd name="T92" fmla="*/ 487 w 976"/>
                <a:gd name="T93" fmla="*/ 0 h 976"/>
                <a:gd name="T94" fmla="*/ 319 w 976"/>
                <a:gd name="T95" fmla="*/ 30 h 976"/>
                <a:gd name="T96" fmla="*/ 160 w 976"/>
                <a:gd name="T97" fmla="*/ 127 h 976"/>
                <a:gd name="T98" fmla="*/ 48 w 976"/>
                <a:gd name="T99" fmla="*/ 276 h 976"/>
                <a:gd name="T100" fmla="*/ 1 w 976"/>
                <a:gd name="T101" fmla="*/ 463 h 976"/>
                <a:gd name="T102" fmla="*/ 30 w 976"/>
                <a:gd name="T103" fmla="*/ 655 h 976"/>
                <a:gd name="T104" fmla="*/ 126 w 976"/>
                <a:gd name="T105" fmla="*/ 815 h 976"/>
                <a:gd name="T106" fmla="*/ 276 w 976"/>
                <a:gd name="T107" fmla="*/ 928 h 976"/>
                <a:gd name="T108" fmla="*/ 462 w 976"/>
                <a:gd name="T109" fmla="*/ 975 h 976"/>
                <a:gd name="T110" fmla="*/ 513 w 976"/>
                <a:gd name="T111" fmla="*/ 975 h 976"/>
                <a:gd name="T112" fmla="*/ 700 w 976"/>
                <a:gd name="T113" fmla="*/ 928 h 976"/>
                <a:gd name="T114" fmla="*/ 849 w 976"/>
                <a:gd name="T115" fmla="*/ 816 h 976"/>
                <a:gd name="T116" fmla="*/ 946 w 976"/>
                <a:gd name="T117" fmla="*/ 655 h 976"/>
                <a:gd name="T118" fmla="*/ 975 w 976"/>
                <a:gd name="T119" fmla="*/ 463 h 976"/>
                <a:gd name="T120" fmla="*/ 928 w 976"/>
                <a:gd name="T121" fmla="*/ 276 h 976"/>
                <a:gd name="T122" fmla="*/ 816 w 976"/>
                <a:gd name="T123" fmla="*/ 127 h 976"/>
                <a:gd name="T124" fmla="*/ 655 w 976"/>
                <a:gd name="T125" fmla="*/ 3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76">
                  <a:moveTo>
                    <a:pt x="593" y="924"/>
                  </a:moveTo>
                  <a:lnTo>
                    <a:pt x="607" y="909"/>
                  </a:lnTo>
                  <a:lnTo>
                    <a:pt x="620" y="891"/>
                  </a:lnTo>
                  <a:lnTo>
                    <a:pt x="633" y="873"/>
                  </a:lnTo>
                  <a:lnTo>
                    <a:pt x="645" y="851"/>
                  </a:lnTo>
                  <a:lnTo>
                    <a:pt x="656" y="828"/>
                  </a:lnTo>
                  <a:lnTo>
                    <a:pt x="666" y="804"/>
                  </a:lnTo>
                  <a:lnTo>
                    <a:pt x="676" y="779"/>
                  </a:lnTo>
                  <a:lnTo>
                    <a:pt x="686" y="752"/>
                  </a:lnTo>
                  <a:lnTo>
                    <a:pt x="717" y="762"/>
                  </a:lnTo>
                  <a:lnTo>
                    <a:pt x="748" y="774"/>
                  </a:lnTo>
                  <a:lnTo>
                    <a:pt x="778" y="787"/>
                  </a:lnTo>
                  <a:lnTo>
                    <a:pt x="808" y="802"/>
                  </a:lnTo>
                  <a:lnTo>
                    <a:pt x="786" y="824"/>
                  </a:lnTo>
                  <a:lnTo>
                    <a:pt x="761" y="843"/>
                  </a:lnTo>
                  <a:lnTo>
                    <a:pt x="749" y="853"/>
                  </a:lnTo>
                  <a:lnTo>
                    <a:pt x="736" y="862"/>
                  </a:lnTo>
                  <a:lnTo>
                    <a:pt x="723" y="870"/>
                  </a:lnTo>
                  <a:lnTo>
                    <a:pt x="709" y="878"/>
                  </a:lnTo>
                  <a:lnTo>
                    <a:pt x="696" y="885"/>
                  </a:lnTo>
                  <a:lnTo>
                    <a:pt x="682" y="893"/>
                  </a:lnTo>
                  <a:lnTo>
                    <a:pt x="667" y="900"/>
                  </a:lnTo>
                  <a:lnTo>
                    <a:pt x="653" y="905"/>
                  </a:lnTo>
                  <a:lnTo>
                    <a:pt x="638" y="911"/>
                  </a:lnTo>
                  <a:lnTo>
                    <a:pt x="623" y="916"/>
                  </a:lnTo>
                  <a:lnTo>
                    <a:pt x="608" y="920"/>
                  </a:lnTo>
                  <a:lnTo>
                    <a:pt x="593" y="924"/>
                  </a:lnTo>
                  <a:close/>
                  <a:moveTo>
                    <a:pt x="168" y="802"/>
                  </a:moveTo>
                  <a:lnTo>
                    <a:pt x="197" y="788"/>
                  </a:lnTo>
                  <a:lnTo>
                    <a:pt x="228" y="774"/>
                  </a:lnTo>
                  <a:lnTo>
                    <a:pt x="258" y="762"/>
                  </a:lnTo>
                  <a:lnTo>
                    <a:pt x="289" y="752"/>
                  </a:lnTo>
                  <a:lnTo>
                    <a:pt x="299" y="779"/>
                  </a:lnTo>
                  <a:lnTo>
                    <a:pt x="309" y="804"/>
                  </a:lnTo>
                  <a:lnTo>
                    <a:pt x="318" y="828"/>
                  </a:lnTo>
                  <a:lnTo>
                    <a:pt x="330" y="851"/>
                  </a:lnTo>
                  <a:lnTo>
                    <a:pt x="342" y="871"/>
                  </a:lnTo>
                  <a:lnTo>
                    <a:pt x="355" y="891"/>
                  </a:lnTo>
                  <a:lnTo>
                    <a:pt x="368" y="908"/>
                  </a:lnTo>
                  <a:lnTo>
                    <a:pt x="382" y="924"/>
                  </a:lnTo>
                  <a:lnTo>
                    <a:pt x="367" y="920"/>
                  </a:lnTo>
                  <a:lnTo>
                    <a:pt x="352" y="916"/>
                  </a:lnTo>
                  <a:lnTo>
                    <a:pt x="337" y="910"/>
                  </a:lnTo>
                  <a:lnTo>
                    <a:pt x="322" y="905"/>
                  </a:lnTo>
                  <a:lnTo>
                    <a:pt x="308" y="898"/>
                  </a:lnTo>
                  <a:lnTo>
                    <a:pt x="293" y="892"/>
                  </a:lnTo>
                  <a:lnTo>
                    <a:pt x="279" y="885"/>
                  </a:lnTo>
                  <a:lnTo>
                    <a:pt x="265" y="878"/>
                  </a:lnTo>
                  <a:lnTo>
                    <a:pt x="239" y="862"/>
                  </a:lnTo>
                  <a:lnTo>
                    <a:pt x="215" y="843"/>
                  </a:lnTo>
                  <a:lnTo>
                    <a:pt x="191" y="824"/>
                  </a:lnTo>
                  <a:lnTo>
                    <a:pt x="168" y="802"/>
                  </a:lnTo>
                  <a:close/>
                  <a:moveTo>
                    <a:pt x="382" y="52"/>
                  </a:moveTo>
                  <a:lnTo>
                    <a:pt x="368" y="68"/>
                  </a:lnTo>
                  <a:lnTo>
                    <a:pt x="355" y="85"/>
                  </a:lnTo>
                  <a:lnTo>
                    <a:pt x="342" y="105"/>
                  </a:lnTo>
                  <a:lnTo>
                    <a:pt x="330" y="125"/>
                  </a:lnTo>
                  <a:lnTo>
                    <a:pt x="319" y="148"/>
                  </a:lnTo>
                  <a:lnTo>
                    <a:pt x="309" y="172"/>
                  </a:lnTo>
                  <a:lnTo>
                    <a:pt x="299" y="198"/>
                  </a:lnTo>
                  <a:lnTo>
                    <a:pt x="289" y="225"/>
                  </a:lnTo>
                  <a:lnTo>
                    <a:pt x="258" y="214"/>
                  </a:lnTo>
                  <a:lnTo>
                    <a:pt x="228" y="202"/>
                  </a:lnTo>
                  <a:lnTo>
                    <a:pt x="197" y="188"/>
                  </a:lnTo>
                  <a:lnTo>
                    <a:pt x="168" y="174"/>
                  </a:lnTo>
                  <a:lnTo>
                    <a:pt x="191" y="152"/>
                  </a:lnTo>
                  <a:lnTo>
                    <a:pt x="215" y="133"/>
                  </a:lnTo>
                  <a:lnTo>
                    <a:pt x="239" y="114"/>
                  </a:lnTo>
                  <a:lnTo>
                    <a:pt x="265" y="98"/>
                  </a:lnTo>
                  <a:lnTo>
                    <a:pt x="279" y="91"/>
                  </a:lnTo>
                  <a:lnTo>
                    <a:pt x="293" y="84"/>
                  </a:lnTo>
                  <a:lnTo>
                    <a:pt x="308" y="78"/>
                  </a:lnTo>
                  <a:lnTo>
                    <a:pt x="322" y="71"/>
                  </a:lnTo>
                  <a:lnTo>
                    <a:pt x="337" y="66"/>
                  </a:lnTo>
                  <a:lnTo>
                    <a:pt x="352" y="60"/>
                  </a:lnTo>
                  <a:lnTo>
                    <a:pt x="367" y="56"/>
                  </a:lnTo>
                  <a:lnTo>
                    <a:pt x="382" y="52"/>
                  </a:lnTo>
                  <a:close/>
                  <a:moveTo>
                    <a:pt x="808" y="174"/>
                  </a:moveTo>
                  <a:lnTo>
                    <a:pt x="778" y="189"/>
                  </a:lnTo>
                  <a:lnTo>
                    <a:pt x="748" y="202"/>
                  </a:lnTo>
                  <a:lnTo>
                    <a:pt x="717" y="214"/>
                  </a:lnTo>
                  <a:lnTo>
                    <a:pt x="686" y="225"/>
                  </a:lnTo>
                  <a:lnTo>
                    <a:pt x="676" y="198"/>
                  </a:lnTo>
                  <a:lnTo>
                    <a:pt x="666" y="172"/>
                  </a:lnTo>
                  <a:lnTo>
                    <a:pt x="656" y="148"/>
                  </a:lnTo>
                  <a:lnTo>
                    <a:pt x="645" y="125"/>
                  </a:lnTo>
                  <a:lnTo>
                    <a:pt x="633" y="105"/>
                  </a:lnTo>
                  <a:lnTo>
                    <a:pt x="620" y="85"/>
                  </a:lnTo>
                  <a:lnTo>
                    <a:pt x="607" y="67"/>
                  </a:lnTo>
                  <a:lnTo>
                    <a:pt x="593" y="52"/>
                  </a:lnTo>
                  <a:lnTo>
                    <a:pt x="608" y="56"/>
                  </a:lnTo>
                  <a:lnTo>
                    <a:pt x="623" y="60"/>
                  </a:lnTo>
                  <a:lnTo>
                    <a:pt x="638" y="66"/>
                  </a:lnTo>
                  <a:lnTo>
                    <a:pt x="653" y="71"/>
                  </a:lnTo>
                  <a:lnTo>
                    <a:pt x="667" y="77"/>
                  </a:lnTo>
                  <a:lnTo>
                    <a:pt x="682" y="83"/>
                  </a:lnTo>
                  <a:lnTo>
                    <a:pt x="696" y="91"/>
                  </a:lnTo>
                  <a:lnTo>
                    <a:pt x="709" y="98"/>
                  </a:lnTo>
                  <a:lnTo>
                    <a:pt x="736" y="114"/>
                  </a:lnTo>
                  <a:lnTo>
                    <a:pt x="761" y="133"/>
                  </a:lnTo>
                  <a:lnTo>
                    <a:pt x="785" y="152"/>
                  </a:lnTo>
                  <a:lnTo>
                    <a:pt x="808" y="174"/>
                  </a:lnTo>
                  <a:close/>
                  <a:moveTo>
                    <a:pt x="722" y="469"/>
                  </a:moveTo>
                  <a:lnTo>
                    <a:pt x="721" y="441"/>
                  </a:lnTo>
                  <a:lnTo>
                    <a:pt x="720" y="414"/>
                  </a:lnTo>
                  <a:lnTo>
                    <a:pt x="718" y="387"/>
                  </a:lnTo>
                  <a:lnTo>
                    <a:pt x="715" y="361"/>
                  </a:lnTo>
                  <a:lnTo>
                    <a:pt x="710" y="335"/>
                  </a:lnTo>
                  <a:lnTo>
                    <a:pt x="706" y="310"/>
                  </a:lnTo>
                  <a:lnTo>
                    <a:pt x="702" y="286"/>
                  </a:lnTo>
                  <a:lnTo>
                    <a:pt x="696" y="262"/>
                  </a:lnTo>
                  <a:lnTo>
                    <a:pt x="732" y="250"/>
                  </a:lnTo>
                  <a:lnTo>
                    <a:pt x="768" y="236"/>
                  </a:lnTo>
                  <a:lnTo>
                    <a:pt x="801" y="220"/>
                  </a:lnTo>
                  <a:lnTo>
                    <a:pt x="835" y="203"/>
                  </a:lnTo>
                  <a:lnTo>
                    <a:pt x="845" y="217"/>
                  </a:lnTo>
                  <a:lnTo>
                    <a:pt x="856" y="232"/>
                  </a:lnTo>
                  <a:lnTo>
                    <a:pt x="866" y="246"/>
                  </a:lnTo>
                  <a:lnTo>
                    <a:pt x="876" y="261"/>
                  </a:lnTo>
                  <a:lnTo>
                    <a:pt x="884" y="277"/>
                  </a:lnTo>
                  <a:lnTo>
                    <a:pt x="892" y="293"/>
                  </a:lnTo>
                  <a:lnTo>
                    <a:pt x="899" y="309"/>
                  </a:lnTo>
                  <a:lnTo>
                    <a:pt x="907" y="326"/>
                  </a:lnTo>
                  <a:lnTo>
                    <a:pt x="912" y="342"/>
                  </a:lnTo>
                  <a:lnTo>
                    <a:pt x="918" y="360"/>
                  </a:lnTo>
                  <a:lnTo>
                    <a:pt x="923" y="377"/>
                  </a:lnTo>
                  <a:lnTo>
                    <a:pt x="928" y="395"/>
                  </a:lnTo>
                  <a:lnTo>
                    <a:pt x="931" y="414"/>
                  </a:lnTo>
                  <a:lnTo>
                    <a:pt x="933" y="432"/>
                  </a:lnTo>
                  <a:lnTo>
                    <a:pt x="935" y="450"/>
                  </a:lnTo>
                  <a:lnTo>
                    <a:pt x="936" y="469"/>
                  </a:lnTo>
                  <a:lnTo>
                    <a:pt x="722" y="469"/>
                  </a:lnTo>
                  <a:close/>
                  <a:moveTo>
                    <a:pt x="722" y="507"/>
                  </a:moveTo>
                  <a:lnTo>
                    <a:pt x="936" y="507"/>
                  </a:lnTo>
                  <a:lnTo>
                    <a:pt x="935" y="526"/>
                  </a:lnTo>
                  <a:lnTo>
                    <a:pt x="933" y="545"/>
                  </a:lnTo>
                  <a:lnTo>
                    <a:pt x="931" y="564"/>
                  </a:lnTo>
                  <a:lnTo>
                    <a:pt x="928" y="581"/>
                  </a:lnTo>
                  <a:lnTo>
                    <a:pt x="923" y="599"/>
                  </a:lnTo>
                  <a:lnTo>
                    <a:pt x="918" y="617"/>
                  </a:lnTo>
                  <a:lnTo>
                    <a:pt x="912" y="634"/>
                  </a:lnTo>
                  <a:lnTo>
                    <a:pt x="907" y="650"/>
                  </a:lnTo>
                  <a:lnTo>
                    <a:pt x="899" y="667"/>
                  </a:lnTo>
                  <a:lnTo>
                    <a:pt x="892" y="684"/>
                  </a:lnTo>
                  <a:lnTo>
                    <a:pt x="884" y="699"/>
                  </a:lnTo>
                  <a:lnTo>
                    <a:pt x="876" y="715"/>
                  </a:lnTo>
                  <a:lnTo>
                    <a:pt x="866" y="730"/>
                  </a:lnTo>
                  <a:lnTo>
                    <a:pt x="856" y="744"/>
                  </a:lnTo>
                  <a:lnTo>
                    <a:pt x="845" y="759"/>
                  </a:lnTo>
                  <a:lnTo>
                    <a:pt x="835" y="773"/>
                  </a:lnTo>
                  <a:lnTo>
                    <a:pt x="801" y="756"/>
                  </a:lnTo>
                  <a:lnTo>
                    <a:pt x="768" y="740"/>
                  </a:lnTo>
                  <a:lnTo>
                    <a:pt x="732" y="726"/>
                  </a:lnTo>
                  <a:lnTo>
                    <a:pt x="696" y="714"/>
                  </a:lnTo>
                  <a:lnTo>
                    <a:pt x="702" y="690"/>
                  </a:lnTo>
                  <a:lnTo>
                    <a:pt x="706" y="666"/>
                  </a:lnTo>
                  <a:lnTo>
                    <a:pt x="710" y="641"/>
                  </a:lnTo>
                  <a:lnTo>
                    <a:pt x="715" y="615"/>
                  </a:lnTo>
                  <a:lnTo>
                    <a:pt x="718" y="590"/>
                  </a:lnTo>
                  <a:lnTo>
                    <a:pt x="720" y="563"/>
                  </a:lnTo>
                  <a:lnTo>
                    <a:pt x="721" y="536"/>
                  </a:lnTo>
                  <a:lnTo>
                    <a:pt x="722" y="507"/>
                  </a:lnTo>
                  <a:close/>
                  <a:moveTo>
                    <a:pt x="507" y="684"/>
                  </a:moveTo>
                  <a:lnTo>
                    <a:pt x="507" y="507"/>
                  </a:lnTo>
                  <a:lnTo>
                    <a:pt x="683" y="507"/>
                  </a:lnTo>
                  <a:lnTo>
                    <a:pt x="682" y="534"/>
                  </a:lnTo>
                  <a:lnTo>
                    <a:pt x="680" y="560"/>
                  </a:lnTo>
                  <a:lnTo>
                    <a:pt x="678" y="586"/>
                  </a:lnTo>
                  <a:lnTo>
                    <a:pt x="676" y="611"/>
                  </a:lnTo>
                  <a:lnTo>
                    <a:pt x="673" y="636"/>
                  </a:lnTo>
                  <a:lnTo>
                    <a:pt x="668" y="659"/>
                  </a:lnTo>
                  <a:lnTo>
                    <a:pt x="663" y="682"/>
                  </a:lnTo>
                  <a:lnTo>
                    <a:pt x="659" y="704"/>
                  </a:lnTo>
                  <a:lnTo>
                    <a:pt x="622" y="696"/>
                  </a:lnTo>
                  <a:lnTo>
                    <a:pt x="584" y="690"/>
                  </a:lnTo>
                  <a:lnTo>
                    <a:pt x="546" y="686"/>
                  </a:lnTo>
                  <a:lnTo>
                    <a:pt x="507" y="684"/>
                  </a:lnTo>
                  <a:close/>
                  <a:moveTo>
                    <a:pt x="507" y="934"/>
                  </a:moveTo>
                  <a:lnTo>
                    <a:pt x="507" y="722"/>
                  </a:lnTo>
                  <a:lnTo>
                    <a:pt x="543" y="725"/>
                  </a:lnTo>
                  <a:lnTo>
                    <a:pt x="579" y="729"/>
                  </a:lnTo>
                  <a:lnTo>
                    <a:pt x="613" y="734"/>
                  </a:lnTo>
                  <a:lnTo>
                    <a:pt x="648" y="742"/>
                  </a:lnTo>
                  <a:lnTo>
                    <a:pt x="641" y="761"/>
                  </a:lnTo>
                  <a:lnTo>
                    <a:pt x="634" y="780"/>
                  </a:lnTo>
                  <a:lnTo>
                    <a:pt x="626" y="798"/>
                  </a:lnTo>
                  <a:lnTo>
                    <a:pt x="619" y="815"/>
                  </a:lnTo>
                  <a:lnTo>
                    <a:pt x="611" y="830"/>
                  </a:lnTo>
                  <a:lnTo>
                    <a:pt x="602" y="846"/>
                  </a:lnTo>
                  <a:lnTo>
                    <a:pt x="594" y="860"/>
                  </a:lnTo>
                  <a:lnTo>
                    <a:pt x="584" y="873"/>
                  </a:lnTo>
                  <a:lnTo>
                    <a:pt x="575" y="884"/>
                  </a:lnTo>
                  <a:lnTo>
                    <a:pt x="566" y="895"/>
                  </a:lnTo>
                  <a:lnTo>
                    <a:pt x="556" y="905"/>
                  </a:lnTo>
                  <a:lnTo>
                    <a:pt x="547" y="912"/>
                  </a:lnTo>
                  <a:lnTo>
                    <a:pt x="538" y="920"/>
                  </a:lnTo>
                  <a:lnTo>
                    <a:pt x="527" y="925"/>
                  </a:lnTo>
                  <a:lnTo>
                    <a:pt x="517" y="931"/>
                  </a:lnTo>
                  <a:lnTo>
                    <a:pt x="507" y="934"/>
                  </a:lnTo>
                  <a:close/>
                  <a:moveTo>
                    <a:pt x="468" y="722"/>
                  </a:moveTo>
                  <a:lnTo>
                    <a:pt x="468" y="934"/>
                  </a:lnTo>
                  <a:lnTo>
                    <a:pt x="459" y="931"/>
                  </a:lnTo>
                  <a:lnTo>
                    <a:pt x="449" y="927"/>
                  </a:lnTo>
                  <a:lnTo>
                    <a:pt x="438" y="921"/>
                  </a:lnTo>
                  <a:lnTo>
                    <a:pt x="428" y="914"/>
                  </a:lnTo>
                  <a:lnTo>
                    <a:pt x="419" y="905"/>
                  </a:lnTo>
                  <a:lnTo>
                    <a:pt x="409" y="896"/>
                  </a:lnTo>
                  <a:lnTo>
                    <a:pt x="400" y="885"/>
                  </a:lnTo>
                  <a:lnTo>
                    <a:pt x="391" y="874"/>
                  </a:lnTo>
                  <a:lnTo>
                    <a:pt x="382" y="861"/>
                  </a:lnTo>
                  <a:lnTo>
                    <a:pt x="373" y="847"/>
                  </a:lnTo>
                  <a:lnTo>
                    <a:pt x="365" y="831"/>
                  </a:lnTo>
                  <a:lnTo>
                    <a:pt x="356" y="815"/>
                  </a:lnTo>
                  <a:lnTo>
                    <a:pt x="349" y="799"/>
                  </a:lnTo>
                  <a:lnTo>
                    <a:pt x="341" y="781"/>
                  </a:lnTo>
                  <a:lnTo>
                    <a:pt x="335" y="761"/>
                  </a:lnTo>
                  <a:lnTo>
                    <a:pt x="327" y="742"/>
                  </a:lnTo>
                  <a:lnTo>
                    <a:pt x="362" y="734"/>
                  </a:lnTo>
                  <a:lnTo>
                    <a:pt x="397" y="729"/>
                  </a:lnTo>
                  <a:lnTo>
                    <a:pt x="433" y="725"/>
                  </a:lnTo>
                  <a:lnTo>
                    <a:pt x="468" y="722"/>
                  </a:lnTo>
                  <a:close/>
                  <a:moveTo>
                    <a:pt x="291" y="507"/>
                  </a:moveTo>
                  <a:lnTo>
                    <a:pt x="468" y="507"/>
                  </a:lnTo>
                  <a:lnTo>
                    <a:pt x="468" y="684"/>
                  </a:lnTo>
                  <a:lnTo>
                    <a:pt x="430" y="686"/>
                  </a:lnTo>
                  <a:lnTo>
                    <a:pt x="392" y="690"/>
                  </a:lnTo>
                  <a:lnTo>
                    <a:pt x="354" y="696"/>
                  </a:lnTo>
                  <a:lnTo>
                    <a:pt x="317" y="704"/>
                  </a:lnTo>
                  <a:lnTo>
                    <a:pt x="312" y="682"/>
                  </a:lnTo>
                  <a:lnTo>
                    <a:pt x="306" y="660"/>
                  </a:lnTo>
                  <a:lnTo>
                    <a:pt x="303" y="636"/>
                  </a:lnTo>
                  <a:lnTo>
                    <a:pt x="299" y="611"/>
                  </a:lnTo>
                  <a:lnTo>
                    <a:pt x="297" y="586"/>
                  </a:lnTo>
                  <a:lnTo>
                    <a:pt x="295" y="560"/>
                  </a:lnTo>
                  <a:lnTo>
                    <a:pt x="292" y="534"/>
                  </a:lnTo>
                  <a:lnTo>
                    <a:pt x="291" y="507"/>
                  </a:lnTo>
                  <a:close/>
                  <a:moveTo>
                    <a:pt x="252" y="507"/>
                  </a:moveTo>
                  <a:lnTo>
                    <a:pt x="253" y="536"/>
                  </a:lnTo>
                  <a:lnTo>
                    <a:pt x="255" y="563"/>
                  </a:lnTo>
                  <a:lnTo>
                    <a:pt x="257" y="590"/>
                  </a:lnTo>
                  <a:lnTo>
                    <a:pt x="260" y="615"/>
                  </a:lnTo>
                  <a:lnTo>
                    <a:pt x="264" y="641"/>
                  </a:lnTo>
                  <a:lnTo>
                    <a:pt x="269" y="666"/>
                  </a:lnTo>
                  <a:lnTo>
                    <a:pt x="273" y="691"/>
                  </a:lnTo>
                  <a:lnTo>
                    <a:pt x="279" y="715"/>
                  </a:lnTo>
                  <a:lnTo>
                    <a:pt x="243" y="727"/>
                  </a:lnTo>
                  <a:lnTo>
                    <a:pt x="208" y="740"/>
                  </a:lnTo>
                  <a:lnTo>
                    <a:pt x="175" y="756"/>
                  </a:lnTo>
                  <a:lnTo>
                    <a:pt x="141" y="773"/>
                  </a:lnTo>
                  <a:lnTo>
                    <a:pt x="130" y="759"/>
                  </a:lnTo>
                  <a:lnTo>
                    <a:pt x="120" y="744"/>
                  </a:lnTo>
                  <a:lnTo>
                    <a:pt x="110" y="730"/>
                  </a:lnTo>
                  <a:lnTo>
                    <a:pt x="100" y="715"/>
                  </a:lnTo>
                  <a:lnTo>
                    <a:pt x="91" y="699"/>
                  </a:lnTo>
                  <a:lnTo>
                    <a:pt x="84" y="684"/>
                  </a:lnTo>
                  <a:lnTo>
                    <a:pt x="76" y="667"/>
                  </a:lnTo>
                  <a:lnTo>
                    <a:pt x="70" y="650"/>
                  </a:lnTo>
                  <a:lnTo>
                    <a:pt x="63" y="634"/>
                  </a:lnTo>
                  <a:lnTo>
                    <a:pt x="58" y="617"/>
                  </a:lnTo>
                  <a:lnTo>
                    <a:pt x="53" y="599"/>
                  </a:lnTo>
                  <a:lnTo>
                    <a:pt x="48" y="581"/>
                  </a:lnTo>
                  <a:lnTo>
                    <a:pt x="45" y="564"/>
                  </a:lnTo>
                  <a:lnTo>
                    <a:pt x="43" y="545"/>
                  </a:lnTo>
                  <a:lnTo>
                    <a:pt x="41" y="526"/>
                  </a:lnTo>
                  <a:lnTo>
                    <a:pt x="40" y="507"/>
                  </a:lnTo>
                  <a:lnTo>
                    <a:pt x="252" y="507"/>
                  </a:lnTo>
                  <a:close/>
                  <a:moveTo>
                    <a:pt x="252" y="469"/>
                  </a:moveTo>
                  <a:lnTo>
                    <a:pt x="40" y="469"/>
                  </a:lnTo>
                  <a:lnTo>
                    <a:pt x="41" y="450"/>
                  </a:lnTo>
                  <a:lnTo>
                    <a:pt x="43" y="432"/>
                  </a:lnTo>
                  <a:lnTo>
                    <a:pt x="45" y="414"/>
                  </a:lnTo>
                  <a:lnTo>
                    <a:pt x="48" y="395"/>
                  </a:lnTo>
                  <a:lnTo>
                    <a:pt x="53" y="378"/>
                  </a:lnTo>
                  <a:lnTo>
                    <a:pt x="58" y="360"/>
                  </a:lnTo>
                  <a:lnTo>
                    <a:pt x="63" y="342"/>
                  </a:lnTo>
                  <a:lnTo>
                    <a:pt x="70" y="326"/>
                  </a:lnTo>
                  <a:lnTo>
                    <a:pt x="76" y="309"/>
                  </a:lnTo>
                  <a:lnTo>
                    <a:pt x="84" y="293"/>
                  </a:lnTo>
                  <a:lnTo>
                    <a:pt x="91" y="277"/>
                  </a:lnTo>
                  <a:lnTo>
                    <a:pt x="100" y="261"/>
                  </a:lnTo>
                  <a:lnTo>
                    <a:pt x="110" y="246"/>
                  </a:lnTo>
                  <a:lnTo>
                    <a:pt x="120" y="232"/>
                  </a:lnTo>
                  <a:lnTo>
                    <a:pt x="130" y="217"/>
                  </a:lnTo>
                  <a:lnTo>
                    <a:pt x="141" y="204"/>
                  </a:lnTo>
                  <a:lnTo>
                    <a:pt x="175" y="220"/>
                  </a:lnTo>
                  <a:lnTo>
                    <a:pt x="208" y="236"/>
                  </a:lnTo>
                  <a:lnTo>
                    <a:pt x="243" y="249"/>
                  </a:lnTo>
                  <a:lnTo>
                    <a:pt x="279" y="261"/>
                  </a:lnTo>
                  <a:lnTo>
                    <a:pt x="273" y="285"/>
                  </a:lnTo>
                  <a:lnTo>
                    <a:pt x="269" y="310"/>
                  </a:lnTo>
                  <a:lnTo>
                    <a:pt x="264" y="335"/>
                  </a:lnTo>
                  <a:lnTo>
                    <a:pt x="260" y="361"/>
                  </a:lnTo>
                  <a:lnTo>
                    <a:pt x="257" y="387"/>
                  </a:lnTo>
                  <a:lnTo>
                    <a:pt x="255" y="414"/>
                  </a:lnTo>
                  <a:lnTo>
                    <a:pt x="253" y="441"/>
                  </a:lnTo>
                  <a:lnTo>
                    <a:pt x="252" y="469"/>
                  </a:lnTo>
                  <a:close/>
                  <a:moveTo>
                    <a:pt x="468" y="293"/>
                  </a:moveTo>
                  <a:lnTo>
                    <a:pt x="468" y="469"/>
                  </a:lnTo>
                  <a:lnTo>
                    <a:pt x="291" y="469"/>
                  </a:lnTo>
                  <a:lnTo>
                    <a:pt x="292" y="442"/>
                  </a:lnTo>
                  <a:lnTo>
                    <a:pt x="295" y="416"/>
                  </a:lnTo>
                  <a:lnTo>
                    <a:pt x="297" y="390"/>
                  </a:lnTo>
                  <a:lnTo>
                    <a:pt x="299" y="365"/>
                  </a:lnTo>
                  <a:lnTo>
                    <a:pt x="303" y="340"/>
                  </a:lnTo>
                  <a:lnTo>
                    <a:pt x="306" y="316"/>
                  </a:lnTo>
                  <a:lnTo>
                    <a:pt x="312" y="294"/>
                  </a:lnTo>
                  <a:lnTo>
                    <a:pt x="317" y="272"/>
                  </a:lnTo>
                  <a:lnTo>
                    <a:pt x="354" y="280"/>
                  </a:lnTo>
                  <a:lnTo>
                    <a:pt x="392" y="286"/>
                  </a:lnTo>
                  <a:lnTo>
                    <a:pt x="430" y="290"/>
                  </a:lnTo>
                  <a:lnTo>
                    <a:pt x="468" y="293"/>
                  </a:lnTo>
                  <a:close/>
                  <a:moveTo>
                    <a:pt x="468" y="42"/>
                  </a:moveTo>
                  <a:lnTo>
                    <a:pt x="468" y="254"/>
                  </a:lnTo>
                  <a:lnTo>
                    <a:pt x="433" y="252"/>
                  </a:lnTo>
                  <a:lnTo>
                    <a:pt x="397" y="247"/>
                  </a:lnTo>
                  <a:lnTo>
                    <a:pt x="362" y="242"/>
                  </a:lnTo>
                  <a:lnTo>
                    <a:pt x="327" y="234"/>
                  </a:lnTo>
                  <a:lnTo>
                    <a:pt x="335" y="215"/>
                  </a:lnTo>
                  <a:lnTo>
                    <a:pt x="341" y="195"/>
                  </a:lnTo>
                  <a:lnTo>
                    <a:pt x="349" y="178"/>
                  </a:lnTo>
                  <a:lnTo>
                    <a:pt x="356" y="161"/>
                  </a:lnTo>
                  <a:lnTo>
                    <a:pt x="365" y="145"/>
                  </a:lnTo>
                  <a:lnTo>
                    <a:pt x="373" y="129"/>
                  </a:lnTo>
                  <a:lnTo>
                    <a:pt x="382" y="115"/>
                  </a:lnTo>
                  <a:lnTo>
                    <a:pt x="391" y="102"/>
                  </a:lnTo>
                  <a:lnTo>
                    <a:pt x="400" y="91"/>
                  </a:lnTo>
                  <a:lnTo>
                    <a:pt x="410" y="80"/>
                  </a:lnTo>
                  <a:lnTo>
                    <a:pt x="419" y="71"/>
                  </a:lnTo>
                  <a:lnTo>
                    <a:pt x="428" y="63"/>
                  </a:lnTo>
                  <a:lnTo>
                    <a:pt x="438" y="56"/>
                  </a:lnTo>
                  <a:lnTo>
                    <a:pt x="449" y="50"/>
                  </a:lnTo>
                  <a:lnTo>
                    <a:pt x="459" y="45"/>
                  </a:lnTo>
                  <a:lnTo>
                    <a:pt x="468" y="42"/>
                  </a:lnTo>
                  <a:close/>
                  <a:moveTo>
                    <a:pt x="507" y="254"/>
                  </a:moveTo>
                  <a:lnTo>
                    <a:pt x="507" y="42"/>
                  </a:lnTo>
                  <a:lnTo>
                    <a:pt x="517" y="45"/>
                  </a:lnTo>
                  <a:lnTo>
                    <a:pt x="527" y="51"/>
                  </a:lnTo>
                  <a:lnTo>
                    <a:pt x="538" y="56"/>
                  </a:lnTo>
                  <a:lnTo>
                    <a:pt x="547" y="64"/>
                  </a:lnTo>
                  <a:lnTo>
                    <a:pt x="556" y="72"/>
                  </a:lnTo>
                  <a:lnTo>
                    <a:pt x="566" y="81"/>
                  </a:lnTo>
                  <a:lnTo>
                    <a:pt x="575" y="92"/>
                  </a:lnTo>
                  <a:lnTo>
                    <a:pt x="584" y="104"/>
                  </a:lnTo>
                  <a:lnTo>
                    <a:pt x="594" y="117"/>
                  </a:lnTo>
                  <a:lnTo>
                    <a:pt x="602" y="131"/>
                  </a:lnTo>
                  <a:lnTo>
                    <a:pt x="611" y="146"/>
                  </a:lnTo>
                  <a:lnTo>
                    <a:pt x="619" y="161"/>
                  </a:lnTo>
                  <a:lnTo>
                    <a:pt x="626" y="178"/>
                  </a:lnTo>
                  <a:lnTo>
                    <a:pt x="634" y="196"/>
                  </a:lnTo>
                  <a:lnTo>
                    <a:pt x="641" y="215"/>
                  </a:lnTo>
                  <a:lnTo>
                    <a:pt x="648" y="234"/>
                  </a:lnTo>
                  <a:lnTo>
                    <a:pt x="613" y="242"/>
                  </a:lnTo>
                  <a:lnTo>
                    <a:pt x="579" y="247"/>
                  </a:lnTo>
                  <a:lnTo>
                    <a:pt x="543" y="252"/>
                  </a:lnTo>
                  <a:lnTo>
                    <a:pt x="507" y="254"/>
                  </a:lnTo>
                  <a:close/>
                  <a:moveTo>
                    <a:pt x="507" y="293"/>
                  </a:moveTo>
                  <a:lnTo>
                    <a:pt x="546" y="290"/>
                  </a:lnTo>
                  <a:lnTo>
                    <a:pt x="584" y="286"/>
                  </a:lnTo>
                  <a:lnTo>
                    <a:pt x="622" y="280"/>
                  </a:lnTo>
                  <a:lnTo>
                    <a:pt x="659" y="272"/>
                  </a:lnTo>
                  <a:lnTo>
                    <a:pt x="663" y="294"/>
                  </a:lnTo>
                  <a:lnTo>
                    <a:pt x="668" y="317"/>
                  </a:lnTo>
                  <a:lnTo>
                    <a:pt x="672" y="340"/>
                  </a:lnTo>
                  <a:lnTo>
                    <a:pt x="676" y="365"/>
                  </a:lnTo>
                  <a:lnTo>
                    <a:pt x="678" y="390"/>
                  </a:lnTo>
                  <a:lnTo>
                    <a:pt x="680" y="416"/>
                  </a:lnTo>
                  <a:lnTo>
                    <a:pt x="682" y="442"/>
                  </a:lnTo>
                  <a:lnTo>
                    <a:pt x="683" y="469"/>
                  </a:lnTo>
                  <a:lnTo>
                    <a:pt x="507" y="469"/>
                  </a:lnTo>
                  <a:lnTo>
                    <a:pt x="507" y="293"/>
                  </a:lnTo>
                  <a:close/>
                  <a:moveTo>
                    <a:pt x="488" y="0"/>
                  </a:moveTo>
                  <a:lnTo>
                    <a:pt x="488" y="0"/>
                  </a:lnTo>
                  <a:lnTo>
                    <a:pt x="488" y="0"/>
                  </a:lnTo>
                  <a:lnTo>
                    <a:pt x="488" y="0"/>
                  </a:lnTo>
                  <a:lnTo>
                    <a:pt x="488" y="0"/>
                  </a:lnTo>
                  <a:lnTo>
                    <a:pt x="487" y="0"/>
                  </a:lnTo>
                  <a:lnTo>
                    <a:pt x="487" y="0"/>
                  </a:lnTo>
                  <a:lnTo>
                    <a:pt x="462" y="1"/>
                  </a:lnTo>
                  <a:lnTo>
                    <a:pt x="437" y="3"/>
                  </a:lnTo>
                  <a:lnTo>
                    <a:pt x="412" y="6"/>
                  </a:lnTo>
                  <a:lnTo>
                    <a:pt x="389" y="11"/>
                  </a:lnTo>
                  <a:lnTo>
                    <a:pt x="365" y="16"/>
                  </a:lnTo>
                  <a:lnTo>
                    <a:pt x="342" y="23"/>
                  </a:lnTo>
                  <a:lnTo>
                    <a:pt x="319" y="30"/>
                  </a:lnTo>
                  <a:lnTo>
                    <a:pt x="298" y="39"/>
                  </a:lnTo>
                  <a:lnTo>
                    <a:pt x="276" y="48"/>
                  </a:lnTo>
                  <a:lnTo>
                    <a:pt x="255" y="59"/>
                  </a:lnTo>
                  <a:lnTo>
                    <a:pt x="234" y="71"/>
                  </a:lnTo>
                  <a:lnTo>
                    <a:pt x="215" y="84"/>
                  </a:lnTo>
                  <a:lnTo>
                    <a:pt x="195" y="97"/>
                  </a:lnTo>
                  <a:lnTo>
                    <a:pt x="177" y="112"/>
                  </a:lnTo>
                  <a:lnTo>
                    <a:pt x="160" y="127"/>
                  </a:lnTo>
                  <a:lnTo>
                    <a:pt x="142" y="144"/>
                  </a:lnTo>
                  <a:lnTo>
                    <a:pt x="126" y="161"/>
                  </a:lnTo>
                  <a:lnTo>
                    <a:pt x="111" y="178"/>
                  </a:lnTo>
                  <a:lnTo>
                    <a:pt x="97" y="196"/>
                  </a:lnTo>
                  <a:lnTo>
                    <a:pt x="83" y="216"/>
                  </a:lnTo>
                  <a:lnTo>
                    <a:pt x="71" y="235"/>
                  </a:lnTo>
                  <a:lnTo>
                    <a:pt x="59" y="256"/>
                  </a:lnTo>
                  <a:lnTo>
                    <a:pt x="48" y="276"/>
                  </a:lnTo>
                  <a:lnTo>
                    <a:pt x="39" y="298"/>
                  </a:lnTo>
                  <a:lnTo>
                    <a:pt x="30" y="321"/>
                  </a:lnTo>
                  <a:lnTo>
                    <a:pt x="22" y="343"/>
                  </a:lnTo>
                  <a:lnTo>
                    <a:pt x="15" y="366"/>
                  </a:lnTo>
                  <a:lnTo>
                    <a:pt x="9" y="390"/>
                  </a:lnTo>
                  <a:lnTo>
                    <a:pt x="6" y="414"/>
                  </a:lnTo>
                  <a:lnTo>
                    <a:pt x="3" y="438"/>
                  </a:lnTo>
                  <a:lnTo>
                    <a:pt x="1" y="463"/>
                  </a:lnTo>
                  <a:lnTo>
                    <a:pt x="0" y="488"/>
                  </a:lnTo>
                  <a:lnTo>
                    <a:pt x="1" y="513"/>
                  </a:lnTo>
                  <a:lnTo>
                    <a:pt x="3" y="538"/>
                  </a:lnTo>
                  <a:lnTo>
                    <a:pt x="6" y="563"/>
                  </a:lnTo>
                  <a:lnTo>
                    <a:pt x="9" y="586"/>
                  </a:lnTo>
                  <a:lnTo>
                    <a:pt x="15" y="610"/>
                  </a:lnTo>
                  <a:lnTo>
                    <a:pt x="22" y="633"/>
                  </a:lnTo>
                  <a:lnTo>
                    <a:pt x="30" y="655"/>
                  </a:lnTo>
                  <a:lnTo>
                    <a:pt x="39" y="678"/>
                  </a:lnTo>
                  <a:lnTo>
                    <a:pt x="48" y="700"/>
                  </a:lnTo>
                  <a:lnTo>
                    <a:pt x="59" y="720"/>
                  </a:lnTo>
                  <a:lnTo>
                    <a:pt x="71" y="741"/>
                  </a:lnTo>
                  <a:lnTo>
                    <a:pt x="83" y="760"/>
                  </a:lnTo>
                  <a:lnTo>
                    <a:pt x="97" y="780"/>
                  </a:lnTo>
                  <a:lnTo>
                    <a:pt x="111" y="798"/>
                  </a:lnTo>
                  <a:lnTo>
                    <a:pt x="126" y="815"/>
                  </a:lnTo>
                  <a:lnTo>
                    <a:pt x="142" y="833"/>
                  </a:lnTo>
                  <a:lnTo>
                    <a:pt x="160" y="849"/>
                  </a:lnTo>
                  <a:lnTo>
                    <a:pt x="177" y="864"/>
                  </a:lnTo>
                  <a:lnTo>
                    <a:pt x="195" y="879"/>
                  </a:lnTo>
                  <a:lnTo>
                    <a:pt x="215" y="892"/>
                  </a:lnTo>
                  <a:lnTo>
                    <a:pt x="234" y="905"/>
                  </a:lnTo>
                  <a:lnTo>
                    <a:pt x="255" y="917"/>
                  </a:lnTo>
                  <a:lnTo>
                    <a:pt x="276" y="928"/>
                  </a:lnTo>
                  <a:lnTo>
                    <a:pt x="298" y="937"/>
                  </a:lnTo>
                  <a:lnTo>
                    <a:pt x="319" y="946"/>
                  </a:lnTo>
                  <a:lnTo>
                    <a:pt x="342" y="954"/>
                  </a:lnTo>
                  <a:lnTo>
                    <a:pt x="365" y="960"/>
                  </a:lnTo>
                  <a:lnTo>
                    <a:pt x="389" y="965"/>
                  </a:lnTo>
                  <a:lnTo>
                    <a:pt x="412" y="970"/>
                  </a:lnTo>
                  <a:lnTo>
                    <a:pt x="437" y="973"/>
                  </a:lnTo>
                  <a:lnTo>
                    <a:pt x="462" y="975"/>
                  </a:lnTo>
                  <a:lnTo>
                    <a:pt x="487" y="976"/>
                  </a:lnTo>
                  <a:lnTo>
                    <a:pt x="487" y="976"/>
                  </a:lnTo>
                  <a:lnTo>
                    <a:pt x="488" y="976"/>
                  </a:lnTo>
                  <a:lnTo>
                    <a:pt x="488" y="976"/>
                  </a:lnTo>
                  <a:lnTo>
                    <a:pt x="488" y="976"/>
                  </a:lnTo>
                  <a:lnTo>
                    <a:pt x="488" y="976"/>
                  </a:lnTo>
                  <a:lnTo>
                    <a:pt x="488" y="976"/>
                  </a:lnTo>
                  <a:lnTo>
                    <a:pt x="513" y="975"/>
                  </a:lnTo>
                  <a:lnTo>
                    <a:pt x="538" y="974"/>
                  </a:lnTo>
                  <a:lnTo>
                    <a:pt x="562" y="971"/>
                  </a:lnTo>
                  <a:lnTo>
                    <a:pt x="586" y="966"/>
                  </a:lnTo>
                  <a:lnTo>
                    <a:pt x="610" y="961"/>
                  </a:lnTo>
                  <a:lnTo>
                    <a:pt x="633" y="955"/>
                  </a:lnTo>
                  <a:lnTo>
                    <a:pt x="655" y="946"/>
                  </a:lnTo>
                  <a:lnTo>
                    <a:pt x="678" y="937"/>
                  </a:lnTo>
                  <a:lnTo>
                    <a:pt x="700" y="928"/>
                  </a:lnTo>
                  <a:lnTo>
                    <a:pt x="720" y="917"/>
                  </a:lnTo>
                  <a:lnTo>
                    <a:pt x="741" y="905"/>
                  </a:lnTo>
                  <a:lnTo>
                    <a:pt x="761" y="893"/>
                  </a:lnTo>
                  <a:lnTo>
                    <a:pt x="780" y="879"/>
                  </a:lnTo>
                  <a:lnTo>
                    <a:pt x="798" y="865"/>
                  </a:lnTo>
                  <a:lnTo>
                    <a:pt x="816" y="849"/>
                  </a:lnTo>
                  <a:lnTo>
                    <a:pt x="834" y="834"/>
                  </a:lnTo>
                  <a:lnTo>
                    <a:pt x="849" y="816"/>
                  </a:lnTo>
                  <a:lnTo>
                    <a:pt x="865" y="798"/>
                  </a:lnTo>
                  <a:lnTo>
                    <a:pt x="879" y="780"/>
                  </a:lnTo>
                  <a:lnTo>
                    <a:pt x="893" y="761"/>
                  </a:lnTo>
                  <a:lnTo>
                    <a:pt x="905" y="741"/>
                  </a:lnTo>
                  <a:lnTo>
                    <a:pt x="917" y="720"/>
                  </a:lnTo>
                  <a:lnTo>
                    <a:pt x="928" y="700"/>
                  </a:lnTo>
                  <a:lnTo>
                    <a:pt x="937" y="678"/>
                  </a:lnTo>
                  <a:lnTo>
                    <a:pt x="946" y="655"/>
                  </a:lnTo>
                  <a:lnTo>
                    <a:pt x="955" y="633"/>
                  </a:lnTo>
                  <a:lnTo>
                    <a:pt x="961" y="610"/>
                  </a:lnTo>
                  <a:lnTo>
                    <a:pt x="966" y="586"/>
                  </a:lnTo>
                  <a:lnTo>
                    <a:pt x="971" y="563"/>
                  </a:lnTo>
                  <a:lnTo>
                    <a:pt x="974" y="538"/>
                  </a:lnTo>
                  <a:lnTo>
                    <a:pt x="975" y="513"/>
                  </a:lnTo>
                  <a:lnTo>
                    <a:pt x="976" y="488"/>
                  </a:lnTo>
                  <a:lnTo>
                    <a:pt x="975" y="463"/>
                  </a:lnTo>
                  <a:lnTo>
                    <a:pt x="974" y="438"/>
                  </a:lnTo>
                  <a:lnTo>
                    <a:pt x="971" y="414"/>
                  </a:lnTo>
                  <a:lnTo>
                    <a:pt x="966" y="390"/>
                  </a:lnTo>
                  <a:lnTo>
                    <a:pt x="961" y="366"/>
                  </a:lnTo>
                  <a:lnTo>
                    <a:pt x="955" y="343"/>
                  </a:lnTo>
                  <a:lnTo>
                    <a:pt x="946" y="321"/>
                  </a:lnTo>
                  <a:lnTo>
                    <a:pt x="937" y="298"/>
                  </a:lnTo>
                  <a:lnTo>
                    <a:pt x="928" y="276"/>
                  </a:lnTo>
                  <a:lnTo>
                    <a:pt x="917" y="256"/>
                  </a:lnTo>
                  <a:lnTo>
                    <a:pt x="905" y="235"/>
                  </a:lnTo>
                  <a:lnTo>
                    <a:pt x="893" y="216"/>
                  </a:lnTo>
                  <a:lnTo>
                    <a:pt x="879" y="196"/>
                  </a:lnTo>
                  <a:lnTo>
                    <a:pt x="865" y="178"/>
                  </a:lnTo>
                  <a:lnTo>
                    <a:pt x="849" y="160"/>
                  </a:lnTo>
                  <a:lnTo>
                    <a:pt x="834" y="144"/>
                  </a:lnTo>
                  <a:lnTo>
                    <a:pt x="816" y="127"/>
                  </a:lnTo>
                  <a:lnTo>
                    <a:pt x="798" y="111"/>
                  </a:lnTo>
                  <a:lnTo>
                    <a:pt x="780" y="97"/>
                  </a:lnTo>
                  <a:lnTo>
                    <a:pt x="761" y="83"/>
                  </a:lnTo>
                  <a:lnTo>
                    <a:pt x="741" y="71"/>
                  </a:lnTo>
                  <a:lnTo>
                    <a:pt x="720" y="59"/>
                  </a:lnTo>
                  <a:lnTo>
                    <a:pt x="700" y="48"/>
                  </a:lnTo>
                  <a:lnTo>
                    <a:pt x="678" y="39"/>
                  </a:lnTo>
                  <a:lnTo>
                    <a:pt x="655" y="30"/>
                  </a:lnTo>
                  <a:lnTo>
                    <a:pt x="633" y="23"/>
                  </a:lnTo>
                  <a:lnTo>
                    <a:pt x="610" y="16"/>
                  </a:lnTo>
                  <a:lnTo>
                    <a:pt x="586" y="11"/>
                  </a:lnTo>
                  <a:lnTo>
                    <a:pt x="562" y="6"/>
                  </a:lnTo>
                  <a:lnTo>
                    <a:pt x="538" y="3"/>
                  </a:lnTo>
                  <a:lnTo>
                    <a:pt x="513" y="1"/>
                  </a:lnTo>
                  <a:lnTo>
                    <a:pt x="488"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8" name="Straight Connector 7"/>
          <p:cNvCxnSpPr/>
          <p:nvPr/>
        </p:nvCxnSpPr>
        <p:spPr>
          <a:xfrm>
            <a:off x="689428" y="4713351"/>
            <a:ext cx="60093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89428" y="6092208"/>
            <a:ext cx="60093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9987" y="324259"/>
            <a:ext cx="4579189" cy="759385"/>
          </a:xfrm>
          <a:prstGeom prst="rect">
            <a:avLst/>
          </a:prstGeom>
        </p:spPr>
      </p:pic>
      <p:pic>
        <p:nvPicPr>
          <p:cNvPr id="5" name="Image 4">
            <a:extLst>
              <a:ext uri="{FF2B5EF4-FFF2-40B4-BE49-F238E27FC236}">
                <a16:creationId xmlns:a16="http://schemas.microsoft.com/office/drawing/2014/main" xmlns="" id="{3BA12D86-273A-43FC-B3D5-55D775EB51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0719" y="5605494"/>
            <a:ext cx="378059" cy="378059"/>
          </a:xfrm>
          <a:prstGeom prst="rect">
            <a:avLst/>
          </a:prstGeom>
        </p:spPr>
      </p:pic>
      <p:sp>
        <p:nvSpPr>
          <p:cNvPr id="2" name="TextBox 1"/>
          <p:cNvSpPr txBox="1"/>
          <p:nvPr/>
        </p:nvSpPr>
        <p:spPr>
          <a:xfrm>
            <a:off x="7475456" y="4251489"/>
            <a:ext cx="4062952" cy="1815882"/>
          </a:xfrm>
          <a:prstGeom prst="rect">
            <a:avLst/>
          </a:prstGeom>
          <a:noFill/>
        </p:spPr>
        <p:txBody>
          <a:bodyPr wrap="square" rtlCol="0">
            <a:spAutoFit/>
          </a:bodyPr>
          <a:lstStyle/>
          <a:p>
            <a:r>
              <a:rPr lang="en-GB" sz="2800" dirty="0">
                <a:solidFill>
                  <a:schemeClr val="bg1"/>
                </a:solidFill>
              </a:rPr>
              <a:t>Mark Smith </a:t>
            </a:r>
          </a:p>
          <a:p>
            <a:endParaRPr lang="en-GB" sz="2800" dirty="0">
              <a:solidFill>
                <a:schemeClr val="bg1"/>
              </a:solidFill>
            </a:endParaRPr>
          </a:p>
          <a:p>
            <a:r>
              <a:rPr lang="en-GB" sz="2800" dirty="0">
                <a:solidFill>
                  <a:schemeClr val="bg1"/>
                </a:solidFill>
                <a:hlinkClick r:id="rId9"/>
              </a:rPr>
              <a:t>contact@enovacom.com</a:t>
            </a:r>
            <a:endParaRPr lang="en-GB" sz="2800" dirty="0">
              <a:solidFill>
                <a:schemeClr val="bg1"/>
              </a:solidFill>
            </a:endParaRPr>
          </a:p>
          <a:p>
            <a:r>
              <a:rPr lang="en-GB" sz="2800" dirty="0">
                <a:solidFill>
                  <a:schemeClr val="bg1"/>
                </a:solidFill>
              </a:rPr>
              <a:t>07764 487301</a:t>
            </a:r>
          </a:p>
        </p:txBody>
      </p:sp>
    </p:spTree>
    <p:extLst>
      <p:ext uri="{BB962C8B-B14F-4D97-AF65-F5344CB8AC3E}">
        <p14:creationId xmlns:p14="http://schemas.microsoft.com/office/powerpoint/2010/main" val="426957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3656" y="365127"/>
            <a:ext cx="9176021" cy="975642"/>
          </a:xfrm>
        </p:spPr>
        <p:txBody>
          <a:bodyPr/>
          <a:lstStyle/>
          <a:p>
            <a:r>
              <a:rPr lang="fr-FR"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Top 3 </a:t>
            </a:r>
            <a:r>
              <a:rPr lang="fr-FR"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Clinical</a:t>
            </a:r>
            <a:r>
              <a:rPr lang="fr-FR"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fr-FR"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Concerns</a:t>
            </a:r>
            <a:r>
              <a:rPr lang="fr-FR" dirty="0">
                <a:solidFill>
                  <a:srgbClr val="FF6600"/>
                </a:solidFill>
              </a:rPr>
              <a:t/>
            </a:r>
            <a:br>
              <a:rPr lang="fr-FR" dirty="0">
                <a:solidFill>
                  <a:srgbClr val="FF6600"/>
                </a:solidFill>
              </a:rPr>
            </a:br>
            <a:endParaRPr lang="fr-FR" dirty="0"/>
          </a:p>
        </p:txBody>
      </p:sp>
      <p:sp>
        <p:nvSpPr>
          <p:cNvPr id="3" name="Espace réservé du contenu 2"/>
          <p:cNvSpPr>
            <a:spLocks noGrp="1"/>
          </p:cNvSpPr>
          <p:nvPr>
            <p:ph idx="1"/>
          </p:nvPr>
        </p:nvSpPr>
        <p:spPr>
          <a:xfrm>
            <a:off x="2152650" y="1406525"/>
            <a:ext cx="7886700" cy="4351338"/>
          </a:xfrm>
        </p:spPr>
        <p:txBody>
          <a:bodyPr/>
          <a:lstStyle/>
          <a:p>
            <a:pPr marL="0" indent="0">
              <a:buNone/>
            </a:pPr>
            <a:endParaRPr lang="fr-FR" dirty="0"/>
          </a:p>
          <a:p>
            <a:pPr marL="0" indent="0">
              <a:buNone/>
            </a:pPr>
            <a:endParaRPr lang="fr-FR" dirty="0"/>
          </a:p>
        </p:txBody>
      </p:sp>
      <p:pic>
        <p:nvPicPr>
          <p:cNvPr id="4" name="Image 3"/>
          <p:cNvPicPr>
            <a:picLocks noChangeAspect="1"/>
          </p:cNvPicPr>
          <p:nvPr/>
        </p:nvPicPr>
        <p:blipFill rotWithShape="1">
          <a:blip r:embed="rId3"/>
          <a:srcRect l="3466" t="25247" r="4052" b="14709"/>
          <a:stretch/>
        </p:blipFill>
        <p:spPr>
          <a:xfrm>
            <a:off x="1459058" y="2835296"/>
            <a:ext cx="9215252" cy="3365453"/>
          </a:xfrm>
          <a:prstGeom prst="rect">
            <a:avLst/>
          </a:prstGeom>
        </p:spPr>
      </p:pic>
      <p:sp>
        <p:nvSpPr>
          <p:cNvPr id="5" name="Rectangle 4"/>
          <p:cNvSpPr/>
          <p:nvPr/>
        </p:nvSpPr>
        <p:spPr>
          <a:xfrm>
            <a:off x="1595251" y="3326729"/>
            <a:ext cx="2291940" cy="384163"/>
          </a:xfrm>
          <a:prstGeom prst="rect">
            <a:avLst/>
          </a:prstGeom>
          <a:noFill/>
          <a:ln w="5715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rotWithShape="1">
          <a:blip r:embed="rId4"/>
          <a:srcRect l="5409" t="43337" r="53142" b="39639"/>
          <a:stretch/>
        </p:blipFill>
        <p:spPr>
          <a:xfrm>
            <a:off x="6066684" y="1643946"/>
            <a:ext cx="4322619" cy="998670"/>
          </a:xfrm>
          <a:prstGeom prst="rect">
            <a:avLst/>
          </a:prstGeom>
        </p:spPr>
      </p:pic>
      <p:sp>
        <p:nvSpPr>
          <p:cNvPr id="8" name="ZoneTexte 7"/>
          <p:cNvSpPr txBox="1"/>
          <p:nvPr/>
        </p:nvSpPr>
        <p:spPr>
          <a:xfrm>
            <a:off x="1630878" y="1736190"/>
            <a:ext cx="2161309" cy="769441"/>
          </a:xfrm>
          <a:prstGeom prst="rect">
            <a:avLst/>
          </a:prstGeom>
          <a:noFill/>
        </p:spPr>
        <p:txBody>
          <a:bodyPr wrap="square" rtlCol="0">
            <a:spAutoFit/>
          </a:bodyPr>
          <a:lstStyle/>
          <a:p>
            <a:r>
              <a:rPr lang="fr-FR" sz="4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TOP 3</a:t>
            </a:r>
          </a:p>
        </p:txBody>
      </p:sp>
      <p:sp>
        <p:nvSpPr>
          <p:cNvPr id="9" name="ZoneTexte 8"/>
          <p:cNvSpPr txBox="1"/>
          <p:nvPr/>
        </p:nvSpPr>
        <p:spPr>
          <a:xfrm>
            <a:off x="3566556" y="1809619"/>
            <a:ext cx="2585201" cy="646331"/>
          </a:xfrm>
          <a:prstGeom prst="rect">
            <a:avLst/>
          </a:prstGeom>
          <a:noFill/>
        </p:spPr>
        <p:txBody>
          <a:bodyPr wrap="square" rtlCol="0">
            <a:spAutoFit/>
          </a:bodyPr>
          <a:lstStyle/>
          <a:p>
            <a:r>
              <a:rPr lang="fr-F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Challenges of patient</a:t>
            </a:r>
          </a:p>
          <a:p>
            <a:pPr algn="ctr"/>
            <a:r>
              <a:rPr lang="fr-F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management</a:t>
            </a:r>
          </a:p>
        </p:txBody>
      </p:sp>
      <p:sp>
        <p:nvSpPr>
          <p:cNvPr id="10" name="ZoneTexte 8"/>
          <p:cNvSpPr txBox="1"/>
          <p:nvPr/>
        </p:nvSpPr>
        <p:spPr>
          <a:xfrm>
            <a:off x="4783269" y="6160957"/>
            <a:ext cx="2696714" cy="276999"/>
          </a:xfrm>
          <a:prstGeom prst="rect">
            <a:avLst/>
          </a:prstGeom>
          <a:noFill/>
        </p:spPr>
        <p:txBody>
          <a:bodyPr wrap="square" rtlCol="0">
            <a:spAutoFit/>
          </a:bodyPr>
          <a:lstStyle/>
          <a:p>
            <a:r>
              <a:rPr lang="fr-FR" sz="1200" i="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According</a:t>
            </a:r>
            <a:r>
              <a:rPr lang="fr-FR" sz="12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to a 2016 </a:t>
            </a:r>
            <a:r>
              <a:rPr lang="fr-FR" sz="1200" i="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Lumeon</a:t>
            </a:r>
            <a:r>
              <a:rPr lang="fr-FR" sz="12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FR" sz="1200" i="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study</a:t>
            </a:r>
            <a:endParaRPr lang="fr-FR" sz="1200" i="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117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23884" b="8484"/>
          <a:stretch/>
        </p:blipFill>
        <p:spPr>
          <a:xfrm>
            <a:off x="1910498" y="1722474"/>
            <a:ext cx="8371003" cy="3934048"/>
          </a:xfrm>
          <a:prstGeom prst="rect">
            <a:avLst/>
          </a:prstGeom>
        </p:spPr>
      </p:pic>
      <p:sp>
        <p:nvSpPr>
          <p:cNvPr id="6" name="Titre 1">
            <a:extLst>
              <a:ext uri="{FF2B5EF4-FFF2-40B4-BE49-F238E27FC236}">
                <a16:creationId xmlns:a16="http://schemas.microsoft.com/office/drawing/2014/main" xmlns="" id="{91D67D0E-DB7E-42DA-A70A-AD04B2BCD453}"/>
              </a:ext>
            </a:extLst>
          </p:cNvPr>
          <p:cNvSpPr>
            <a:spLocks noGrp="1"/>
          </p:cNvSpPr>
          <p:nvPr>
            <p:ph type="title"/>
          </p:nvPr>
        </p:nvSpPr>
        <p:spPr>
          <a:xfrm>
            <a:off x="1683656" y="365127"/>
            <a:ext cx="9176021" cy="975642"/>
          </a:xfrm>
        </p:spPr>
        <p:txBody>
          <a:bodyPr/>
          <a:lstStyle/>
          <a:p>
            <a:r>
              <a:rPr lang="fr-FR"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Daily challenges for </a:t>
            </a:r>
            <a:r>
              <a:rPr lang="fr-FR"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clinicians</a:t>
            </a:r>
            <a:endParaRPr lang="fr-FR" dirty="0"/>
          </a:p>
        </p:txBody>
      </p:sp>
    </p:spTree>
    <p:extLst>
      <p:ext uri="{BB962C8B-B14F-4D97-AF65-F5344CB8AC3E}">
        <p14:creationId xmlns:p14="http://schemas.microsoft.com/office/powerpoint/2010/main" val="25364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0" y="565594"/>
            <a:ext cx="4835487" cy="537714"/>
          </a:xfrm>
        </p:spPr>
        <p:txBody>
          <a:bodyPr>
            <a:normAutofit fontScale="90000"/>
          </a:bodyPr>
          <a:lstStyle/>
          <a:p>
            <a:pPr algn="l" defTabSz="914377">
              <a:lnSpc>
                <a:spcPct val="90000"/>
              </a:lnSpc>
            </a:pPr>
            <a:r>
              <a:rPr lang="fr-FR" b="1" kern="0" spc="-151"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Manual</a:t>
            </a:r>
            <a:r>
              <a:rPr lang="fr-FR" b="1" kern="0" spc="-15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fr-FR" b="1" kern="0" spc="-151"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Process</a:t>
            </a:r>
            <a:r>
              <a:rPr lang="fr-FR" b="1" kern="0" spc="-15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Issues</a:t>
            </a:r>
          </a:p>
        </p:txBody>
      </p:sp>
      <p:sp>
        <p:nvSpPr>
          <p:cNvPr id="3" name="Espace réservé du contenu 2"/>
          <p:cNvSpPr>
            <a:spLocks noGrp="1"/>
          </p:cNvSpPr>
          <p:nvPr>
            <p:ph idx="1"/>
          </p:nvPr>
        </p:nvSpPr>
        <p:spPr>
          <a:xfrm>
            <a:off x="6096000" y="1538396"/>
            <a:ext cx="4157597" cy="3381361"/>
          </a:xfrm>
        </p:spPr>
        <p:txBody>
          <a:bodyPr>
            <a:normAutofit/>
          </a:bodyPr>
          <a:lstStyle/>
          <a:p>
            <a:pPr marL="0" indent="0" algn="just">
              <a:buNone/>
            </a:pPr>
            <a:r>
              <a:rPr lang="fr-FR" sz="1800" dirty="0">
                <a:solidFill>
                  <a:schemeClr val="tx1">
                    <a:lumMod val="75000"/>
                    <a:lumOff val="25000"/>
                  </a:schemeClr>
                </a:solidFill>
              </a:rPr>
              <a:t>The </a:t>
            </a:r>
            <a:r>
              <a:rPr lang="fr-FR" sz="1800" dirty="0" err="1">
                <a:solidFill>
                  <a:schemeClr val="tx1">
                    <a:lumMod val="75000"/>
                    <a:lumOff val="25000"/>
                  </a:schemeClr>
                </a:solidFill>
              </a:rPr>
              <a:t>patient’s</a:t>
            </a:r>
            <a:r>
              <a:rPr lang="fr-FR" sz="1800" dirty="0">
                <a:solidFill>
                  <a:schemeClr val="tx1">
                    <a:lumMod val="75000"/>
                    <a:lumOff val="25000"/>
                  </a:schemeClr>
                </a:solidFill>
              </a:rPr>
              <a:t> vital </a:t>
            </a:r>
            <a:r>
              <a:rPr lang="fr-FR" sz="1800" dirty="0" err="1">
                <a:solidFill>
                  <a:schemeClr val="tx1">
                    <a:lumMod val="75000"/>
                    <a:lumOff val="25000"/>
                  </a:schemeClr>
                </a:solidFill>
              </a:rPr>
              <a:t>signs</a:t>
            </a:r>
            <a:r>
              <a:rPr lang="fr-FR" sz="1800" dirty="0">
                <a:solidFill>
                  <a:schemeClr val="tx1">
                    <a:lumMod val="75000"/>
                    <a:lumOff val="25000"/>
                  </a:schemeClr>
                </a:solidFill>
              </a:rPr>
              <a:t> and surveillance data are </a:t>
            </a:r>
            <a:r>
              <a:rPr lang="fr-FR" sz="1800" dirty="0" err="1">
                <a:solidFill>
                  <a:schemeClr val="tx1">
                    <a:lumMod val="75000"/>
                    <a:lumOff val="25000"/>
                  </a:schemeClr>
                </a:solidFill>
              </a:rPr>
              <a:t>taken</a:t>
            </a:r>
            <a:r>
              <a:rPr lang="fr-FR" sz="1800" dirty="0">
                <a:solidFill>
                  <a:schemeClr val="tx1">
                    <a:lumMod val="75000"/>
                    <a:lumOff val="25000"/>
                  </a:schemeClr>
                </a:solidFill>
              </a:rPr>
              <a:t> </a:t>
            </a:r>
            <a:r>
              <a:rPr lang="fr-FR" sz="1800" dirty="0" err="1">
                <a:solidFill>
                  <a:schemeClr val="tx1">
                    <a:lumMod val="75000"/>
                    <a:lumOff val="25000"/>
                  </a:schemeClr>
                </a:solidFill>
              </a:rPr>
              <a:t>manually</a:t>
            </a:r>
            <a:r>
              <a:rPr lang="fr-FR" sz="1800" dirty="0">
                <a:solidFill>
                  <a:schemeClr val="tx1">
                    <a:lumMod val="75000"/>
                    <a:lumOff val="25000"/>
                  </a:schemeClr>
                </a:solidFill>
              </a:rPr>
              <a:t> and </a:t>
            </a:r>
            <a:r>
              <a:rPr lang="fr-FR" sz="1800" dirty="0" err="1">
                <a:solidFill>
                  <a:schemeClr val="tx1">
                    <a:lumMod val="75000"/>
                    <a:lumOff val="25000"/>
                  </a:schemeClr>
                </a:solidFill>
              </a:rPr>
              <a:t>then</a:t>
            </a:r>
            <a:r>
              <a:rPr lang="fr-FR" sz="1800" dirty="0">
                <a:solidFill>
                  <a:schemeClr val="tx1">
                    <a:lumMod val="75000"/>
                    <a:lumOff val="25000"/>
                  </a:schemeClr>
                </a:solidFill>
              </a:rPr>
              <a:t> </a:t>
            </a:r>
            <a:r>
              <a:rPr lang="fr-FR" sz="1800" dirty="0" err="1">
                <a:solidFill>
                  <a:schemeClr val="tx1">
                    <a:lumMod val="75000"/>
                    <a:lumOff val="25000"/>
                  </a:schemeClr>
                </a:solidFill>
              </a:rPr>
              <a:t>transcribed</a:t>
            </a:r>
            <a:r>
              <a:rPr lang="fr-FR" sz="1800" dirty="0">
                <a:solidFill>
                  <a:schemeClr val="tx1">
                    <a:lumMod val="75000"/>
                    <a:lumOff val="25000"/>
                  </a:schemeClr>
                </a:solidFill>
              </a:rPr>
              <a:t> or </a:t>
            </a:r>
            <a:r>
              <a:rPr lang="fr-FR" sz="1800" dirty="0" err="1">
                <a:solidFill>
                  <a:schemeClr val="tx1">
                    <a:lumMod val="75000"/>
                    <a:lumOff val="25000"/>
                  </a:schemeClr>
                </a:solidFill>
              </a:rPr>
              <a:t>scanned</a:t>
            </a:r>
            <a:r>
              <a:rPr lang="fr-FR" sz="1800" dirty="0">
                <a:solidFill>
                  <a:schemeClr val="tx1">
                    <a:lumMod val="75000"/>
                    <a:lumOff val="25000"/>
                  </a:schemeClr>
                </a:solidFill>
              </a:rPr>
              <a:t> </a:t>
            </a:r>
            <a:r>
              <a:rPr lang="fr-FR" sz="1800" dirty="0" err="1">
                <a:solidFill>
                  <a:schemeClr val="tx1">
                    <a:lumMod val="75000"/>
                    <a:lumOff val="25000"/>
                  </a:schemeClr>
                </a:solidFill>
              </a:rPr>
              <a:t>into</a:t>
            </a:r>
            <a:r>
              <a:rPr lang="fr-FR" sz="1800" dirty="0">
                <a:solidFill>
                  <a:schemeClr val="tx1">
                    <a:lumMod val="75000"/>
                    <a:lumOff val="25000"/>
                  </a:schemeClr>
                </a:solidFill>
              </a:rPr>
              <a:t> the </a:t>
            </a:r>
            <a:r>
              <a:rPr lang="fr-FR" sz="1800" dirty="0" err="1">
                <a:solidFill>
                  <a:schemeClr val="tx1">
                    <a:lumMod val="75000"/>
                    <a:lumOff val="25000"/>
                  </a:schemeClr>
                </a:solidFill>
              </a:rPr>
              <a:t>patient’s</a:t>
            </a:r>
            <a:r>
              <a:rPr lang="fr-FR" sz="1800" dirty="0">
                <a:solidFill>
                  <a:schemeClr val="tx1">
                    <a:lumMod val="75000"/>
                    <a:lumOff val="25000"/>
                  </a:schemeClr>
                </a:solidFill>
              </a:rPr>
              <a:t> EPR file.</a:t>
            </a:r>
          </a:p>
          <a:p>
            <a:pPr marL="0" indent="0" algn="just">
              <a:buNone/>
            </a:pPr>
            <a:endParaRPr lang="fr-FR" sz="1050" dirty="0">
              <a:solidFill>
                <a:prstClr val="black"/>
              </a:solidFill>
            </a:endParaRPr>
          </a:p>
          <a:p>
            <a:pPr>
              <a:buFont typeface="Wingdings" panose="05000000000000000000" pitchFamily="2" charset="2"/>
              <a:buChar char="Ø"/>
            </a:pPr>
            <a:r>
              <a:rPr lang="fr-FR" sz="1800" dirty="0" err="1">
                <a:solidFill>
                  <a:schemeClr val="tx1">
                    <a:lumMod val="75000"/>
                    <a:lumOff val="25000"/>
                  </a:schemeClr>
                </a:solidFill>
                <a:sym typeface="Wingdings" panose="05000000000000000000" pitchFamily="2" charset="2"/>
              </a:rPr>
              <a:t>Error</a:t>
            </a:r>
            <a:r>
              <a:rPr lang="fr-FR" sz="1800" dirty="0">
                <a:solidFill>
                  <a:schemeClr val="tx1">
                    <a:lumMod val="75000"/>
                    <a:lumOff val="25000"/>
                  </a:schemeClr>
                </a:solidFill>
                <a:sym typeface="Wingdings" panose="05000000000000000000" pitchFamily="2" charset="2"/>
              </a:rPr>
              <a:t> </a:t>
            </a:r>
            <a:r>
              <a:rPr lang="fr-FR" sz="1800" dirty="0" err="1">
                <a:solidFill>
                  <a:schemeClr val="tx1">
                    <a:lumMod val="75000"/>
                    <a:lumOff val="25000"/>
                  </a:schemeClr>
                </a:solidFill>
                <a:sym typeface="Wingdings" panose="05000000000000000000" pitchFamily="2" charset="2"/>
              </a:rPr>
              <a:t>prone</a:t>
            </a:r>
            <a:r>
              <a:rPr lang="fr-FR" sz="1800" dirty="0">
                <a:solidFill>
                  <a:schemeClr val="tx1">
                    <a:lumMod val="75000"/>
                    <a:lumOff val="25000"/>
                  </a:schemeClr>
                </a:solidFill>
                <a:sym typeface="Wingdings" panose="05000000000000000000" pitchFamily="2" charset="2"/>
              </a:rPr>
              <a:t> </a:t>
            </a:r>
            <a:r>
              <a:rPr lang="fr-FR" sz="1800" dirty="0" err="1">
                <a:solidFill>
                  <a:schemeClr val="tx1">
                    <a:lumMod val="75000"/>
                    <a:lumOff val="25000"/>
                  </a:schemeClr>
                </a:solidFill>
                <a:sym typeface="Wingdings" panose="05000000000000000000" pitchFamily="2" charset="2"/>
              </a:rPr>
              <a:t>process</a:t>
            </a:r>
            <a:endParaRPr lang="fr-FR" sz="1800" dirty="0">
              <a:solidFill>
                <a:schemeClr val="tx1">
                  <a:lumMod val="75000"/>
                  <a:lumOff val="25000"/>
                </a:schemeClr>
              </a:solidFill>
              <a:sym typeface="Wingdings" panose="05000000000000000000" pitchFamily="2" charset="2"/>
            </a:endParaRPr>
          </a:p>
          <a:p>
            <a:pPr>
              <a:buFont typeface="Wingdings" panose="05000000000000000000" pitchFamily="2" charset="2"/>
              <a:buChar char="Ø"/>
            </a:pPr>
            <a:r>
              <a:rPr lang="fr-FR" sz="1800" dirty="0">
                <a:solidFill>
                  <a:schemeClr val="tx1">
                    <a:lumMod val="75000"/>
                    <a:lumOff val="25000"/>
                  </a:schemeClr>
                </a:solidFill>
                <a:sym typeface="Wingdings" panose="05000000000000000000" pitchFamily="2" charset="2"/>
              </a:rPr>
              <a:t>Time </a:t>
            </a:r>
            <a:r>
              <a:rPr lang="fr-FR" sz="1800" dirty="0" err="1">
                <a:solidFill>
                  <a:schemeClr val="tx1">
                    <a:lumMod val="75000"/>
                    <a:lumOff val="25000"/>
                  </a:schemeClr>
                </a:solidFill>
                <a:sym typeface="Wingdings" panose="05000000000000000000" pitchFamily="2" charset="2"/>
              </a:rPr>
              <a:t>consuming</a:t>
            </a:r>
            <a:endParaRPr lang="fr-FR" sz="1800" dirty="0">
              <a:solidFill>
                <a:schemeClr val="tx1">
                  <a:lumMod val="75000"/>
                  <a:lumOff val="25000"/>
                </a:schemeClr>
              </a:solidFill>
              <a:sym typeface="Wingdings" panose="05000000000000000000" pitchFamily="2" charset="2"/>
            </a:endParaRPr>
          </a:p>
          <a:p>
            <a:pPr>
              <a:buFont typeface="Wingdings" panose="05000000000000000000" pitchFamily="2" charset="2"/>
              <a:buChar char="Ø"/>
            </a:pPr>
            <a:r>
              <a:rPr lang="fr-FR" sz="1800" dirty="0">
                <a:solidFill>
                  <a:schemeClr val="tx1">
                    <a:lumMod val="75000"/>
                    <a:lumOff val="25000"/>
                  </a:schemeClr>
                </a:solidFill>
                <a:sym typeface="Wingdings" panose="05000000000000000000" pitchFamily="2" charset="2"/>
              </a:rPr>
              <a:t>High </a:t>
            </a:r>
            <a:r>
              <a:rPr lang="fr-FR" sz="1800" dirty="0" err="1">
                <a:solidFill>
                  <a:schemeClr val="tx1">
                    <a:lumMod val="75000"/>
                    <a:lumOff val="25000"/>
                  </a:schemeClr>
                </a:solidFill>
                <a:sym typeface="Wingdings" panose="05000000000000000000" pitchFamily="2" charset="2"/>
              </a:rPr>
              <a:t>latency</a:t>
            </a:r>
            <a:r>
              <a:rPr lang="fr-FR" sz="1800" dirty="0">
                <a:solidFill>
                  <a:schemeClr val="tx1">
                    <a:lumMod val="75000"/>
                    <a:lumOff val="25000"/>
                  </a:schemeClr>
                </a:solidFill>
                <a:sym typeface="Wingdings" panose="05000000000000000000" pitchFamily="2" charset="2"/>
              </a:rPr>
              <a:t> </a:t>
            </a:r>
            <a:r>
              <a:rPr lang="fr-FR" sz="1800" dirty="0" err="1">
                <a:solidFill>
                  <a:schemeClr val="tx1">
                    <a:lumMod val="75000"/>
                    <a:lumOff val="25000"/>
                  </a:schemeClr>
                </a:solidFill>
                <a:sym typeface="Wingdings" panose="05000000000000000000" pitchFamily="2" charset="2"/>
              </a:rPr>
              <a:t>process</a:t>
            </a:r>
            <a:endParaRPr lang="fr-FR" sz="1800" dirty="0">
              <a:solidFill>
                <a:schemeClr val="tx1">
                  <a:lumMod val="75000"/>
                  <a:lumOff val="25000"/>
                </a:schemeClr>
              </a:solidFill>
              <a:sym typeface="Wingdings" panose="05000000000000000000" pitchFamily="2" charset="2"/>
            </a:endParaRPr>
          </a:p>
          <a:p>
            <a:pPr>
              <a:buFont typeface="Wingdings" panose="05000000000000000000" pitchFamily="2" charset="2"/>
              <a:buChar char="Ø"/>
            </a:pPr>
            <a:r>
              <a:rPr lang="fr-FR" sz="1800" dirty="0" err="1">
                <a:solidFill>
                  <a:schemeClr val="tx1">
                    <a:lumMod val="75000"/>
                    <a:lumOff val="25000"/>
                  </a:schemeClr>
                </a:solidFill>
                <a:sym typeface="Wingdings" panose="05000000000000000000" pitchFamily="2" charset="2"/>
              </a:rPr>
              <a:t>Prescribed</a:t>
            </a:r>
            <a:r>
              <a:rPr lang="fr-FR" sz="1800" dirty="0">
                <a:solidFill>
                  <a:schemeClr val="tx1">
                    <a:lumMod val="75000"/>
                    <a:lumOff val="25000"/>
                  </a:schemeClr>
                </a:solidFill>
                <a:sym typeface="Wingdings" panose="05000000000000000000" pitchFamily="2" charset="2"/>
              </a:rPr>
              <a:t> </a:t>
            </a:r>
            <a:r>
              <a:rPr lang="fr-FR" sz="1800" dirty="0" err="1">
                <a:solidFill>
                  <a:schemeClr val="tx1">
                    <a:lumMod val="75000"/>
                    <a:lumOff val="25000"/>
                  </a:schemeClr>
                </a:solidFill>
                <a:sym typeface="Wingdings" panose="05000000000000000000" pitchFamily="2" charset="2"/>
              </a:rPr>
              <a:t>schedule</a:t>
            </a:r>
            <a:r>
              <a:rPr lang="fr-FR" sz="1800" dirty="0">
                <a:solidFill>
                  <a:schemeClr val="tx1">
                    <a:lumMod val="75000"/>
                    <a:lumOff val="25000"/>
                  </a:schemeClr>
                </a:solidFill>
                <a:sym typeface="Wingdings" panose="05000000000000000000" pitchFamily="2" charset="2"/>
              </a:rPr>
              <a:t> not </a:t>
            </a:r>
            <a:r>
              <a:rPr lang="fr-FR" sz="1800" dirty="0" err="1">
                <a:solidFill>
                  <a:schemeClr val="tx1">
                    <a:lumMod val="75000"/>
                    <a:lumOff val="25000"/>
                  </a:schemeClr>
                </a:solidFill>
                <a:sym typeface="Wingdings" panose="05000000000000000000" pitchFamily="2" charset="2"/>
              </a:rPr>
              <a:t>always</a:t>
            </a:r>
            <a:r>
              <a:rPr lang="fr-FR" sz="1800" dirty="0">
                <a:solidFill>
                  <a:schemeClr val="tx1">
                    <a:lumMod val="75000"/>
                    <a:lumOff val="25000"/>
                  </a:schemeClr>
                </a:solidFill>
                <a:sym typeface="Wingdings" panose="05000000000000000000" pitchFamily="2" charset="2"/>
              </a:rPr>
              <a:t> </a:t>
            </a:r>
            <a:r>
              <a:rPr lang="fr-FR" sz="1800" dirty="0" err="1">
                <a:solidFill>
                  <a:schemeClr val="tx1">
                    <a:lumMod val="75000"/>
                    <a:lumOff val="25000"/>
                  </a:schemeClr>
                </a:solidFill>
                <a:sym typeface="Wingdings" panose="05000000000000000000" pitchFamily="2" charset="2"/>
              </a:rPr>
              <a:t>respected</a:t>
            </a:r>
            <a:r>
              <a:rPr lang="fr-FR" sz="1800" dirty="0">
                <a:solidFill>
                  <a:schemeClr val="tx1">
                    <a:lumMod val="75000"/>
                    <a:lumOff val="25000"/>
                  </a:schemeClr>
                </a:solidFill>
                <a:sym typeface="Wingdings" panose="05000000000000000000" pitchFamily="2" charset="2"/>
              </a:rPr>
              <a:t/>
            </a:r>
            <a:br>
              <a:rPr lang="fr-FR" sz="1800" dirty="0">
                <a:solidFill>
                  <a:schemeClr val="tx1">
                    <a:lumMod val="75000"/>
                    <a:lumOff val="25000"/>
                  </a:schemeClr>
                </a:solidFill>
                <a:sym typeface="Wingdings" panose="05000000000000000000" pitchFamily="2" charset="2"/>
              </a:rPr>
            </a:br>
            <a:endParaRPr lang="fr-FR" sz="1800" dirty="0"/>
          </a:p>
        </p:txBody>
      </p:sp>
      <p:pic>
        <p:nvPicPr>
          <p:cNvPr id="9" name="Picture 2" descr="\\ENOVACOM-BE2\Marketing Opérationnel\MKG OPERATIONNEL\activité mkg opérationnel\Lancement Offre\BIOMED\MARKET OPE\LANCEMENT\BANQUE D'IMAGES\fotolia_44545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72" y="565594"/>
            <a:ext cx="4024167" cy="5351619"/>
          </a:xfrm>
          <a:prstGeom prst="rect">
            <a:avLst/>
          </a:prstGeom>
          <a:ln>
            <a:solidFill>
              <a:srgbClr val="98C7C0"/>
            </a:solidFill>
          </a:ln>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213611" y="4476565"/>
            <a:ext cx="2166801" cy="677108"/>
          </a:xfrm>
          <a:prstGeom prst="rect">
            <a:avLst/>
          </a:prstGeom>
          <a:noFill/>
        </p:spPr>
        <p:txBody>
          <a:bodyPr wrap="square" rtlCol="0">
            <a:spAutoFit/>
          </a:bodyPr>
          <a:lstStyle/>
          <a:p>
            <a:pPr defTabSz="457200"/>
            <a:endParaRPr lang="fr-FR" sz="2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defTabSz="457200"/>
            <a:endParaRPr lang="fr-FR" dirty="0">
              <a:solidFill>
                <a:prstClr val="black">
                  <a:lumMod val="75000"/>
                  <a:lumOff val="25000"/>
                </a:prstClr>
              </a:solidFill>
            </a:endParaRPr>
          </a:p>
        </p:txBody>
      </p:sp>
    </p:spTree>
    <p:extLst>
      <p:ext uri="{BB962C8B-B14F-4D97-AF65-F5344CB8AC3E}">
        <p14:creationId xmlns:p14="http://schemas.microsoft.com/office/powerpoint/2010/main" val="390942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077" b="19557"/>
          <a:stretch/>
        </p:blipFill>
        <p:spPr>
          <a:xfrm>
            <a:off x="2395870" y="1041991"/>
            <a:ext cx="7400260" cy="4401880"/>
          </a:xfrm>
          <a:prstGeom prst="rect">
            <a:avLst/>
          </a:prstGeom>
        </p:spPr>
      </p:pic>
      <p:sp>
        <p:nvSpPr>
          <p:cNvPr id="3" name="Titre 1">
            <a:extLst>
              <a:ext uri="{FF2B5EF4-FFF2-40B4-BE49-F238E27FC236}">
                <a16:creationId xmlns:a16="http://schemas.microsoft.com/office/drawing/2014/main" xmlns="" id="{954F1CE6-0323-47BE-922B-B7A054742EC7}"/>
              </a:ext>
            </a:extLst>
          </p:cNvPr>
          <p:cNvSpPr txBox="1">
            <a:spLocks/>
          </p:cNvSpPr>
          <p:nvPr/>
        </p:nvSpPr>
        <p:spPr>
          <a:xfrm>
            <a:off x="2615693" y="190318"/>
            <a:ext cx="6960614" cy="975642"/>
          </a:xfrm>
          <a:prstGeom prst="rect">
            <a:avLst/>
          </a:prstGeom>
        </p:spPr>
        <p:txBody>
          <a:bodyPr/>
          <a:lstStyle>
            <a:lvl1pPr algn="ctr" defTabSz="914377" rtl="0" eaLnBrk="1" latinLnBrk="0" hangingPunct="1">
              <a:lnSpc>
                <a:spcPct val="90000"/>
              </a:lnSpc>
              <a:spcBef>
                <a:spcPct val="0"/>
              </a:spcBef>
              <a:buNone/>
              <a:defRPr lang="en-US" sz="3600" b="1" kern="0" spc="-15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t>NHS </a:t>
            </a:r>
            <a:r>
              <a:rPr lang="fr-FR" dirty="0" err="1"/>
              <a:t>spend</a:t>
            </a:r>
            <a:r>
              <a:rPr lang="fr-FR" dirty="0"/>
              <a:t> on </a:t>
            </a:r>
            <a:r>
              <a:rPr lang="fr-FR" dirty="0" err="1"/>
              <a:t>negligence</a:t>
            </a:r>
            <a:r>
              <a:rPr lang="fr-FR" dirty="0"/>
              <a:t> claims</a:t>
            </a:r>
          </a:p>
        </p:txBody>
      </p:sp>
      <p:sp>
        <p:nvSpPr>
          <p:cNvPr id="4" name="ZoneTexte 3">
            <a:extLst>
              <a:ext uri="{FF2B5EF4-FFF2-40B4-BE49-F238E27FC236}">
                <a16:creationId xmlns:a16="http://schemas.microsoft.com/office/drawing/2014/main" xmlns="" id="{CF8B810B-970D-43FD-9AE4-432669A8B52E}"/>
              </a:ext>
            </a:extLst>
          </p:cNvPr>
          <p:cNvSpPr txBox="1"/>
          <p:nvPr/>
        </p:nvSpPr>
        <p:spPr>
          <a:xfrm>
            <a:off x="878348" y="5816009"/>
            <a:ext cx="10435303" cy="307777"/>
          </a:xfrm>
          <a:prstGeom prst="rect">
            <a:avLst/>
          </a:prstGeom>
          <a:noFill/>
        </p:spPr>
        <p:txBody>
          <a:bodyPr wrap="square" rtlCol="0">
            <a:spAutoFit/>
          </a:bodyPr>
          <a:lstStyle/>
          <a:p>
            <a:pPr algn="ct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NHS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spend</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on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clinical</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negligence</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claims has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increased</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by 158%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since</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2010/11 –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this</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equates</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to an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average</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of 14,5%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every</a:t>
            </a:r>
            <a:r>
              <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fr-FR" sz="14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year</a:t>
            </a:r>
            <a:endParaRPr lang="fr-FR"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282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nip Single Corner Rectangle 27"/>
          <p:cNvSpPr/>
          <p:nvPr/>
        </p:nvSpPr>
        <p:spPr>
          <a:xfrm>
            <a:off x="1338885" y="3618111"/>
            <a:ext cx="8582816" cy="1679195"/>
          </a:xfrm>
          <a:prstGeom prst="snip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p:cNvSpPr/>
          <p:nvPr/>
        </p:nvSpPr>
        <p:spPr>
          <a:xfrm flipH="1">
            <a:off x="-1" y="3609214"/>
            <a:ext cx="3327400" cy="1679194"/>
          </a:xfrm>
          <a:custGeom>
            <a:avLst/>
            <a:gdLst>
              <a:gd name="connsiteX0" fmla="*/ 0 w 383764"/>
              <a:gd name="connsiteY0" fmla="*/ 0 h 323421"/>
              <a:gd name="connsiteX1" fmla="*/ 383764 w 383764"/>
              <a:gd name="connsiteY1" fmla="*/ 0 h 323421"/>
              <a:gd name="connsiteX2" fmla="*/ 383764 w 383764"/>
              <a:gd name="connsiteY2" fmla="*/ 323421 h 323421"/>
              <a:gd name="connsiteX3" fmla="*/ 0 w 383764"/>
              <a:gd name="connsiteY3" fmla="*/ 323421 h 323421"/>
              <a:gd name="connsiteX4" fmla="*/ 0 w 383764"/>
              <a:gd name="connsiteY4" fmla="*/ 0 h 323421"/>
              <a:gd name="connsiteX0" fmla="*/ 171450 w 555214"/>
              <a:gd name="connsiteY0" fmla="*/ 0 h 323421"/>
              <a:gd name="connsiteX1" fmla="*/ 555214 w 555214"/>
              <a:gd name="connsiteY1" fmla="*/ 0 h 323421"/>
              <a:gd name="connsiteX2" fmla="*/ 555214 w 555214"/>
              <a:gd name="connsiteY2" fmla="*/ 323421 h 323421"/>
              <a:gd name="connsiteX3" fmla="*/ 0 w 555214"/>
              <a:gd name="connsiteY3" fmla="*/ 323421 h 323421"/>
              <a:gd name="connsiteX4" fmla="*/ 171450 w 555214"/>
              <a:gd name="connsiteY4" fmla="*/ 0 h 32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4" h="323421">
                <a:moveTo>
                  <a:pt x="171450" y="0"/>
                </a:moveTo>
                <a:lnTo>
                  <a:pt x="555214" y="0"/>
                </a:lnTo>
                <a:lnTo>
                  <a:pt x="555214" y="323421"/>
                </a:lnTo>
                <a:lnTo>
                  <a:pt x="0" y="323421"/>
                </a:lnTo>
                <a:lnTo>
                  <a:pt x="1714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451047" y="4121693"/>
            <a:ext cx="5020974" cy="663527"/>
          </a:xfrm>
          <a:prstGeom prst="rect">
            <a:avLst/>
          </a:prstGeom>
        </p:spPr>
        <p:txBody>
          <a:bodyPr anchor="ctr"/>
          <a:lstStyle>
            <a:defPPr>
              <a:defRPr lang="en-US"/>
            </a:defPPr>
            <a:lvl1pPr>
              <a:lnSpc>
                <a:spcPct val="90000"/>
              </a:lnSpc>
              <a:spcBef>
                <a:spcPts val="1000"/>
              </a:spcBef>
              <a:defRPr sz="2800" b="1" spc="-151">
                <a:solidFill>
                  <a:schemeClr val="bg1"/>
                </a:solidFill>
                <a:latin typeface="Century Gothic" panose="020B0502020202020204" pitchFamily="34" charset="0"/>
                <a:ea typeface="Open Sans" panose="020B0606030504020204" pitchFamily="34" charset="0"/>
                <a:cs typeface="Open Sans" panose="020B0606030504020204" pitchFamily="34" charset="0"/>
              </a:defRPr>
            </a:lvl1pPr>
          </a:lstStyle>
          <a:p>
            <a:r>
              <a:rPr lang="fr-FR" dirty="0"/>
              <a:t>Positive Impact of </a:t>
            </a:r>
            <a:r>
              <a:rPr lang="fr-FR" dirty="0" err="1"/>
              <a:t>technology</a:t>
            </a:r>
            <a:r>
              <a:rPr lang="fr-FR" dirty="0"/>
              <a:t> </a:t>
            </a:r>
            <a:r>
              <a:rPr lang="en-GB" dirty="0"/>
              <a:t> </a:t>
            </a:r>
            <a:endParaRPr lang="id-ID" dirty="0"/>
          </a:p>
        </p:txBody>
      </p:sp>
      <p:grpSp>
        <p:nvGrpSpPr>
          <p:cNvPr id="24" name="Group 23"/>
          <p:cNvGrpSpPr/>
          <p:nvPr/>
        </p:nvGrpSpPr>
        <p:grpSpPr>
          <a:xfrm>
            <a:off x="3363537" y="4000858"/>
            <a:ext cx="773340" cy="773340"/>
            <a:chOff x="3648868" y="2753915"/>
            <a:chExt cx="457200" cy="457200"/>
          </a:xfrm>
          <a:solidFill>
            <a:schemeClr val="bg1"/>
          </a:solidFill>
        </p:grpSpPr>
        <p:sp>
          <p:nvSpPr>
            <p:cNvPr id="25" name="Freeform 127"/>
            <p:cNvSpPr>
              <a:spLocks noEditPoints="1"/>
            </p:cNvSpPr>
            <p:nvPr/>
          </p:nvSpPr>
          <p:spPr bwMode="auto">
            <a:xfrm>
              <a:off x="3648868" y="2753915"/>
              <a:ext cx="457200" cy="457200"/>
            </a:xfrm>
            <a:custGeom>
              <a:avLst/>
              <a:gdLst>
                <a:gd name="T0" fmla="*/ 630 w 1152"/>
                <a:gd name="T1" fmla="*/ 780 h 1152"/>
                <a:gd name="T2" fmla="*/ 534 w 1152"/>
                <a:gd name="T3" fmla="*/ 739 h 1152"/>
                <a:gd name="T4" fmla="*/ 454 w 1152"/>
                <a:gd name="T5" fmla="*/ 674 h 1152"/>
                <a:gd name="T6" fmla="*/ 395 w 1152"/>
                <a:gd name="T7" fmla="*/ 588 h 1152"/>
                <a:gd name="T8" fmla="*/ 364 w 1152"/>
                <a:gd name="T9" fmla="*/ 487 h 1152"/>
                <a:gd name="T10" fmla="*/ 364 w 1152"/>
                <a:gd name="T11" fmla="*/ 378 h 1152"/>
                <a:gd name="T12" fmla="*/ 395 w 1152"/>
                <a:gd name="T13" fmla="*/ 276 h 1152"/>
                <a:gd name="T14" fmla="*/ 454 w 1152"/>
                <a:gd name="T15" fmla="*/ 190 h 1152"/>
                <a:gd name="T16" fmla="*/ 534 w 1152"/>
                <a:gd name="T17" fmla="*/ 124 h 1152"/>
                <a:gd name="T18" fmla="*/ 630 w 1152"/>
                <a:gd name="T19" fmla="*/ 83 h 1152"/>
                <a:gd name="T20" fmla="*/ 739 w 1152"/>
                <a:gd name="T21" fmla="*/ 72 h 1152"/>
                <a:gd name="T22" fmla="*/ 844 w 1152"/>
                <a:gd name="T23" fmla="*/ 94 h 1152"/>
                <a:gd name="T24" fmla="*/ 936 w 1152"/>
                <a:gd name="T25" fmla="*/ 143 h 1152"/>
                <a:gd name="T26" fmla="*/ 1009 w 1152"/>
                <a:gd name="T27" fmla="*/ 217 h 1152"/>
                <a:gd name="T28" fmla="*/ 1059 w 1152"/>
                <a:gd name="T29" fmla="*/ 309 h 1152"/>
                <a:gd name="T30" fmla="*/ 1079 w 1152"/>
                <a:gd name="T31" fmla="*/ 413 h 1152"/>
                <a:gd name="T32" fmla="*/ 1068 w 1152"/>
                <a:gd name="T33" fmla="*/ 522 h 1152"/>
                <a:gd name="T34" fmla="*/ 1028 w 1152"/>
                <a:gd name="T35" fmla="*/ 618 h 1152"/>
                <a:gd name="T36" fmla="*/ 963 w 1152"/>
                <a:gd name="T37" fmla="*/ 698 h 1152"/>
                <a:gd name="T38" fmla="*/ 876 w 1152"/>
                <a:gd name="T39" fmla="*/ 757 h 1152"/>
                <a:gd name="T40" fmla="*/ 775 w 1152"/>
                <a:gd name="T41" fmla="*/ 788 h 1152"/>
                <a:gd name="T42" fmla="*/ 163 w 1152"/>
                <a:gd name="T43" fmla="*/ 1077 h 1152"/>
                <a:gd name="T44" fmla="*/ 127 w 1152"/>
                <a:gd name="T45" fmla="*/ 1088 h 1152"/>
                <a:gd name="T46" fmla="*/ 92 w 1152"/>
                <a:gd name="T47" fmla="*/ 1077 h 1152"/>
                <a:gd name="T48" fmla="*/ 68 w 1152"/>
                <a:gd name="T49" fmla="*/ 1049 h 1152"/>
                <a:gd name="T50" fmla="*/ 65 w 1152"/>
                <a:gd name="T51" fmla="*/ 1012 h 1152"/>
                <a:gd name="T52" fmla="*/ 83 w 1152"/>
                <a:gd name="T53" fmla="*/ 979 h 1152"/>
                <a:gd name="T54" fmla="*/ 415 w 1152"/>
                <a:gd name="T55" fmla="*/ 737 h 1152"/>
                <a:gd name="T56" fmla="*/ 719 w 1152"/>
                <a:gd name="T57" fmla="*/ 0 h 1152"/>
                <a:gd name="T58" fmla="*/ 592 w 1152"/>
                <a:gd name="T59" fmla="*/ 19 h 1152"/>
                <a:gd name="T60" fmla="*/ 479 w 1152"/>
                <a:gd name="T61" fmla="*/ 74 h 1152"/>
                <a:gd name="T62" fmla="*/ 387 w 1152"/>
                <a:gd name="T63" fmla="*/ 157 h 1152"/>
                <a:gd name="T64" fmla="*/ 322 w 1152"/>
                <a:gd name="T65" fmla="*/ 264 h 1152"/>
                <a:gd name="T66" fmla="*/ 291 w 1152"/>
                <a:gd name="T67" fmla="*/ 387 h 1152"/>
                <a:gd name="T68" fmla="*/ 302 w 1152"/>
                <a:gd name="T69" fmla="*/ 537 h 1152"/>
                <a:gd name="T70" fmla="*/ 38 w 1152"/>
                <a:gd name="T71" fmla="*/ 934 h 1152"/>
                <a:gd name="T72" fmla="*/ 2 w 1152"/>
                <a:gd name="T73" fmla="*/ 999 h 1152"/>
                <a:gd name="T74" fmla="*/ 10 w 1152"/>
                <a:gd name="T75" fmla="*/ 1074 h 1152"/>
                <a:gd name="T76" fmla="*/ 56 w 1152"/>
                <a:gd name="T77" fmla="*/ 1130 h 1152"/>
                <a:gd name="T78" fmla="*/ 127 w 1152"/>
                <a:gd name="T79" fmla="*/ 1152 h 1152"/>
                <a:gd name="T80" fmla="*/ 199 w 1152"/>
                <a:gd name="T81" fmla="*/ 1129 h 1152"/>
                <a:gd name="T82" fmla="*/ 565 w 1152"/>
                <a:gd name="T83" fmla="*/ 834 h 1152"/>
                <a:gd name="T84" fmla="*/ 719 w 1152"/>
                <a:gd name="T85" fmla="*/ 864 h 1152"/>
                <a:gd name="T86" fmla="*/ 848 w 1152"/>
                <a:gd name="T87" fmla="*/ 844 h 1152"/>
                <a:gd name="T88" fmla="*/ 961 w 1152"/>
                <a:gd name="T89" fmla="*/ 790 h 1152"/>
                <a:gd name="T90" fmla="*/ 1053 w 1152"/>
                <a:gd name="T91" fmla="*/ 707 h 1152"/>
                <a:gd name="T92" fmla="*/ 1118 w 1152"/>
                <a:gd name="T93" fmla="*/ 600 h 1152"/>
                <a:gd name="T94" fmla="*/ 1149 w 1152"/>
                <a:gd name="T95" fmla="*/ 476 h 1152"/>
                <a:gd name="T96" fmla="*/ 1143 w 1152"/>
                <a:gd name="T97" fmla="*/ 345 h 1152"/>
                <a:gd name="T98" fmla="*/ 1100 w 1152"/>
                <a:gd name="T99" fmla="*/ 226 h 1152"/>
                <a:gd name="T100" fmla="*/ 1025 w 1152"/>
                <a:gd name="T101" fmla="*/ 126 h 1152"/>
                <a:gd name="T102" fmla="*/ 926 w 1152"/>
                <a:gd name="T103" fmla="*/ 53 h 1152"/>
                <a:gd name="T104" fmla="*/ 807 w 1152"/>
                <a:gd name="T105" fmla="*/ 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2" h="1152">
                  <a:moveTo>
                    <a:pt x="719" y="792"/>
                  </a:moveTo>
                  <a:lnTo>
                    <a:pt x="701" y="791"/>
                  </a:lnTo>
                  <a:lnTo>
                    <a:pt x="683" y="790"/>
                  </a:lnTo>
                  <a:lnTo>
                    <a:pt x="665" y="788"/>
                  </a:lnTo>
                  <a:lnTo>
                    <a:pt x="647" y="785"/>
                  </a:lnTo>
                  <a:lnTo>
                    <a:pt x="630" y="780"/>
                  </a:lnTo>
                  <a:lnTo>
                    <a:pt x="613" y="776"/>
                  </a:lnTo>
                  <a:lnTo>
                    <a:pt x="596" y="770"/>
                  </a:lnTo>
                  <a:lnTo>
                    <a:pt x="580" y="763"/>
                  </a:lnTo>
                  <a:lnTo>
                    <a:pt x="564" y="757"/>
                  </a:lnTo>
                  <a:lnTo>
                    <a:pt x="549" y="748"/>
                  </a:lnTo>
                  <a:lnTo>
                    <a:pt x="534" y="739"/>
                  </a:lnTo>
                  <a:lnTo>
                    <a:pt x="519" y="731"/>
                  </a:lnTo>
                  <a:lnTo>
                    <a:pt x="505" y="720"/>
                  </a:lnTo>
                  <a:lnTo>
                    <a:pt x="491" y="709"/>
                  </a:lnTo>
                  <a:lnTo>
                    <a:pt x="478" y="698"/>
                  </a:lnTo>
                  <a:lnTo>
                    <a:pt x="466" y="687"/>
                  </a:lnTo>
                  <a:lnTo>
                    <a:pt x="454" y="674"/>
                  </a:lnTo>
                  <a:lnTo>
                    <a:pt x="442" y="661"/>
                  </a:lnTo>
                  <a:lnTo>
                    <a:pt x="431" y="648"/>
                  </a:lnTo>
                  <a:lnTo>
                    <a:pt x="421" y="634"/>
                  </a:lnTo>
                  <a:lnTo>
                    <a:pt x="412" y="618"/>
                  </a:lnTo>
                  <a:lnTo>
                    <a:pt x="403" y="603"/>
                  </a:lnTo>
                  <a:lnTo>
                    <a:pt x="395" y="588"/>
                  </a:lnTo>
                  <a:lnTo>
                    <a:pt x="388" y="572"/>
                  </a:lnTo>
                  <a:lnTo>
                    <a:pt x="381" y="556"/>
                  </a:lnTo>
                  <a:lnTo>
                    <a:pt x="376" y="539"/>
                  </a:lnTo>
                  <a:lnTo>
                    <a:pt x="372" y="522"/>
                  </a:lnTo>
                  <a:lnTo>
                    <a:pt x="367" y="504"/>
                  </a:lnTo>
                  <a:lnTo>
                    <a:pt x="364" y="487"/>
                  </a:lnTo>
                  <a:lnTo>
                    <a:pt x="362" y="468"/>
                  </a:lnTo>
                  <a:lnTo>
                    <a:pt x="361" y="450"/>
                  </a:lnTo>
                  <a:lnTo>
                    <a:pt x="360" y="432"/>
                  </a:lnTo>
                  <a:lnTo>
                    <a:pt x="361" y="413"/>
                  </a:lnTo>
                  <a:lnTo>
                    <a:pt x="362" y="395"/>
                  </a:lnTo>
                  <a:lnTo>
                    <a:pt x="364" y="378"/>
                  </a:lnTo>
                  <a:lnTo>
                    <a:pt x="367" y="359"/>
                  </a:lnTo>
                  <a:lnTo>
                    <a:pt x="372" y="342"/>
                  </a:lnTo>
                  <a:lnTo>
                    <a:pt x="376" y="325"/>
                  </a:lnTo>
                  <a:lnTo>
                    <a:pt x="381" y="309"/>
                  </a:lnTo>
                  <a:lnTo>
                    <a:pt x="388" y="292"/>
                  </a:lnTo>
                  <a:lnTo>
                    <a:pt x="395" y="276"/>
                  </a:lnTo>
                  <a:lnTo>
                    <a:pt x="403" y="260"/>
                  </a:lnTo>
                  <a:lnTo>
                    <a:pt x="412" y="245"/>
                  </a:lnTo>
                  <a:lnTo>
                    <a:pt x="421" y="231"/>
                  </a:lnTo>
                  <a:lnTo>
                    <a:pt x="431" y="217"/>
                  </a:lnTo>
                  <a:lnTo>
                    <a:pt x="442" y="203"/>
                  </a:lnTo>
                  <a:lnTo>
                    <a:pt x="454" y="190"/>
                  </a:lnTo>
                  <a:lnTo>
                    <a:pt x="466" y="178"/>
                  </a:lnTo>
                  <a:lnTo>
                    <a:pt x="478" y="166"/>
                  </a:lnTo>
                  <a:lnTo>
                    <a:pt x="491" y="154"/>
                  </a:lnTo>
                  <a:lnTo>
                    <a:pt x="505" y="143"/>
                  </a:lnTo>
                  <a:lnTo>
                    <a:pt x="519" y="134"/>
                  </a:lnTo>
                  <a:lnTo>
                    <a:pt x="534" y="124"/>
                  </a:lnTo>
                  <a:lnTo>
                    <a:pt x="549" y="115"/>
                  </a:lnTo>
                  <a:lnTo>
                    <a:pt x="564" y="108"/>
                  </a:lnTo>
                  <a:lnTo>
                    <a:pt x="580" y="100"/>
                  </a:lnTo>
                  <a:lnTo>
                    <a:pt x="596" y="94"/>
                  </a:lnTo>
                  <a:lnTo>
                    <a:pt x="613" y="88"/>
                  </a:lnTo>
                  <a:lnTo>
                    <a:pt x="630" y="83"/>
                  </a:lnTo>
                  <a:lnTo>
                    <a:pt x="647" y="80"/>
                  </a:lnTo>
                  <a:lnTo>
                    <a:pt x="665" y="76"/>
                  </a:lnTo>
                  <a:lnTo>
                    <a:pt x="683" y="74"/>
                  </a:lnTo>
                  <a:lnTo>
                    <a:pt x="701" y="72"/>
                  </a:lnTo>
                  <a:lnTo>
                    <a:pt x="719" y="72"/>
                  </a:lnTo>
                  <a:lnTo>
                    <a:pt x="739" y="72"/>
                  </a:lnTo>
                  <a:lnTo>
                    <a:pt x="757" y="74"/>
                  </a:lnTo>
                  <a:lnTo>
                    <a:pt x="775" y="76"/>
                  </a:lnTo>
                  <a:lnTo>
                    <a:pt x="793" y="80"/>
                  </a:lnTo>
                  <a:lnTo>
                    <a:pt x="810" y="83"/>
                  </a:lnTo>
                  <a:lnTo>
                    <a:pt x="827" y="88"/>
                  </a:lnTo>
                  <a:lnTo>
                    <a:pt x="844" y="94"/>
                  </a:lnTo>
                  <a:lnTo>
                    <a:pt x="860" y="100"/>
                  </a:lnTo>
                  <a:lnTo>
                    <a:pt x="876" y="108"/>
                  </a:lnTo>
                  <a:lnTo>
                    <a:pt x="891" y="115"/>
                  </a:lnTo>
                  <a:lnTo>
                    <a:pt x="906" y="124"/>
                  </a:lnTo>
                  <a:lnTo>
                    <a:pt x="921" y="134"/>
                  </a:lnTo>
                  <a:lnTo>
                    <a:pt x="936" y="143"/>
                  </a:lnTo>
                  <a:lnTo>
                    <a:pt x="948" y="154"/>
                  </a:lnTo>
                  <a:lnTo>
                    <a:pt x="963" y="166"/>
                  </a:lnTo>
                  <a:lnTo>
                    <a:pt x="974" y="178"/>
                  </a:lnTo>
                  <a:lnTo>
                    <a:pt x="986" y="190"/>
                  </a:lnTo>
                  <a:lnTo>
                    <a:pt x="998" y="203"/>
                  </a:lnTo>
                  <a:lnTo>
                    <a:pt x="1009" y="217"/>
                  </a:lnTo>
                  <a:lnTo>
                    <a:pt x="1019" y="231"/>
                  </a:lnTo>
                  <a:lnTo>
                    <a:pt x="1028" y="245"/>
                  </a:lnTo>
                  <a:lnTo>
                    <a:pt x="1037" y="260"/>
                  </a:lnTo>
                  <a:lnTo>
                    <a:pt x="1045" y="276"/>
                  </a:lnTo>
                  <a:lnTo>
                    <a:pt x="1052" y="292"/>
                  </a:lnTo>
                  <a:lnTo>
                    <a:pt x="1059" y="309"/>
                  </a:lnTo>
                  <a:lnTo>
                    <a:pt x="1064" y="325"/>
                  </a:lnTo>
                  <a:lnTo>
                    <a:pt x="1068" y="342"/>
                  </a:lnTo>
                  <a:lnTo>
                    <a:pt x="1073" y="359"/>
                  </a:lnTo>
                  <a:lnTo>
                    <a:pt x="1076" y="378"/>
                  </a:lnTo>
                  <a:lnTo>
                    <a:pt x="1078" y="395"/>
                  </a:lnTo>
                  <a:lnTo>
                    <a:pt x="1079" y="413"/>
                  </a:lnTo>
                  <a:lnTo>
                    <a:pt x="1080" y="432"/>
                  </a:lnTo>
                  <a:lnTo>
                    <a:pt x="1079" y="450"/>
                  </a:lnTo>
                  <a:lnTo>
                    <a:pt x="1078" y="468"/>
                  </a:lnTo>
                  <a:lnTo>
                    <a:pt x="1076" y="487"/>
                  </a:lnTo>
                  <a:lnTo>
                    <a:pt x="1073" y="504"/>
                  </a:lnTo>
                  <a:lnTo>
                    <a:pt x="1068" y="522"/>
                  </a:lnTo>
                  <a:lnTo>
                    <a:pt x="1064" y="539"/>
                  </a:lnTo>
                  <a:lnTo>
                    <a:pt x="1059" y="556"/>
                  </a:lnTo>
                  <a:lnTo>
                    <a:pt x="1052" y="572"/>
                  </a:lnTo>
                  <a:lnTo>
                    <a:pt x="1045" y="588"/>
                  </a:lnTo>
                  <a:lnTo>
                    <a:pt x="1037" y="603"/>
                  </a:lnTo>
                  <a:lnTo>
                    <a:pt x="1028" y="618"/>
                  </a:lnTo>
                  <a:lnTo>
                    <a:pt x="1019" y="634"/>
                  </a:lnTo>
                  <a:lnTo>
                    <a:pt x="1009" y="648"/>
                  </a:lnTo>
                  <a:lnTo>
                    <a:pt x="998" y="661"/>
                  </a:lnTo>
                  <a:lnTo>
                    <a:pt x="986" y="674"/>
                  </a:lnTo>
                  <a:lnTo>
                    <a:pt x="974" y="687"/>
                  </a:lnTo>
                  <a:lnTo>
                    <a:pt x="963" y="698"/>
                  </a:lnTo>
                  <a:lnTo>
                    <a:pt x="948" y="709"/>
                  </a:lnTo>
                  <a:lnTo>
                    <a:pt x="936" y="720"/>
                  </a:lnTo>
                  <a:lnTo>
                    <a:pt x="921" y="731"/>
                  </a:lnTo>
                  <a:lnTo>
                    <a:pt x="906" y="739"/>
                  </a:lnTo>
                  <a:lnTo>
                    <a:pt x="891" y="748"/>
                  </a:lnTo>
                  <a:lnTo>
                    <a:pt x="876" y="757"/>
                  </a:lnTo>
                  <a:lnTo>
                    <a:pt x="860" y="763"/>
                  </a:lnTo>
                  <a:lnTo>
                    <a:pt x="844" y="770"/>
                  </a:lnTo>
                  <a:lnTo>
                    <a:pt x="827" y="776"/>
                  </a:lnTo>
                  <a:lnTo>
                    <a:pt x="810" y="780"/>
                  </a:lnTo>
                  <a:lnTo>
                    <a:pt x="793" y="785"/>
                  </a:lnTo>
                  <a:lnTo>
                    <a:pt x="775" y="788"/>
                  </a:lnTo>
                  <a:lnTo>
                    <a:pt x="757" y="790"/>
                  </a:lnTo>
                  <a:lnTo>
                    <a:pt x="739" y="791"/>
                  </a:lnTo>
                  <a:lnTo>
                    <a:pt x="719" y="792"/>
                  </a:lnTo>
                  <a:close/>
                  <a:moveTo>
                    <a:pt x="173" y="1069"/>
                  </a:moveTo>
                  <a:lnTo>
                    <a:pt x="168" y="1073"/>
                  </a:lnTo>
                  <a:lnTo>
                    <a:pt x="163" y="1077"/>
                  </a:lnTo>
                  <a:lnTo>
                    <a:pt x="158" y="1081"/>
                  </a:lnTo>
                  <a:lnTo>
                    <a:pt x="152" y="1083"/>
                  </a:lnTo>
                  <a:lnTo>
                    <a:pt x="146" y="1085"/>
                  </a:lnTo>
                  <a:lnTo>
                    <a:pt x="141" y="1087"/>
                  </a:lnTo>
                  <a:lnTo>
                    <a:pt x="134" y="1088"/>
                  </a:lnTo>
                  <a:lnTo>
                    <a:pt x="127" y="1088"/>
                  </a:lnTo>
                  <a:lnTo>
                    <a:pt x="120" y="1088"/>
                  </a:lnTo>
                  <a:lnTo>
                    <a:pt x="115" y="1087"/>
                  </a:lnTo>
                  <a:lnTo>
                    <a:pt x="108" y="1085"/>
                  </a:lnTo>
                  <a:lnTo>
                    <a:pt x="103" y="1083"/>
                  </a:lnTo>
                  <a:lnTo>
                    <a:pt x="96" y="1081"/>
                  </a:lnTo>
                  <a:lnTo>
                    <a:pt x="92" y="1077"/>
                  </a:lnTo>
                  <a:lnTo>
                    <a:pt x="87" y="1074"/>
                  </a:lnTo>
                  <a:lnTo>
                    <a:pt x="82" y="1070"/>
                  </a:lnTo>
                  <a:lnTo>
                    <a:pt x="78" y="1066"/>
                  </a:lnTo>
                  <a:lnTo>
                    <a:pt x="75" y="1060"/>
                  </a:lnTo>
                  <a:lnTo>
                    <a:pt x="71" y="1055"/>
                  </a:lnTo>
                  <a:lnTo>
                    <a:pt x="68" y="1049"/>
                  </a:lnTo>
                  <a:lnTo>
                    <a:pt x="66" y="1044"/>
                  </a:lnTo>
                  <a:lnTo>
                    <a:pt x="65" y="1038"/>
                  </a:lnTo>
                  <a:lnTo>
                    <a:pt x="64" y="1031"/>
                  </a:lnTo>
                  <a:lnTo>
                    <a:pt x="64" y="1025"/>
                  </a:lnTo>
                  <a:lnTo>
                    <a:pt x="64" y="1018"/>
                  </a:lnTo>
                  <a:lnTo>
                    <a:pt x="65" y="1012"/>
                  </a:lnTo>
                  <a:lnTo>
                    <a:pt x="66" y="1006"/>
                  </a:lnTo>
                  <a:lnTo>
                    <a:pt x="69" y="1000"/>
                  </a:lnTo>
                  <a:lnTo>
                    <a:pt x="71" y="994"/>
                  </a:lnTo>
                  <a:lnTo>
                    <a:pt x="75" y="989"/>
                  </a:lnTo>
                  <a:lnTo>
                    <a:pt x="79" y="984"/>
                  </a:lnTo>
                  <a:lnTo>
                    <a:pt x="83" y="979"/>
                  </a:lnTo>
                  <a:lnTo>
                    <a:pt x="82" y="979"/>
                  </a:lnTo>
                  <a:lnTo>
                    <a:pt x="373" y="689"/>
                  </a:lnTo>
                  <a:lnTo>
                    <a:pt x="383" y="702"/>
                  </a:lnTo>
                  <a:lnTo>
                    <a:pt x="393" y="714"/>
                  </a:lnTo>
                  <a:lnTo>
                    <a:pt x="404" y="725"/>
                  </a:lnTo>
                  <a:lnTo>
                    <a:pt x="415" y="737"/>
                  </a:lnTo>
                  <a:lnTo>
                    <a:pt x="426" y="748"/>
                  </a:lnTo>
                  <a:lnTo>
                    <a:pt x="438" y="759"/>
                  </a:lnTo>
                  <a:lnTo>
                    <a:pt x="451" y="769"/>
                  </a:lnTo>
                  <a:lnTo>
                    <a:pt x="462" y="778"/>
                  </a:lnTo>
                  <a:lnTo>
                    <a:pt x="173" y="1069"/>
                  </a:lnTo>
                  <a:close/>
                  <a:moveTo>
                    <a:pt x="719" y="0"/>
                  </a:moveTo>
                  <a:lnTo>
                    <a:pt x="698" y="1"/>
                  </a:lnTo>
                  <a:lnTo>
                    <a:pt x="676" y="2"/>
                  </a:lnTo>
                  <a:lnTo>
                    <a:pt x="655" y="5"/>
                  </a:lnTo>
                  <a:lnTo>
                    <a:pt x="633" y="8"/>
                  </a:lnTo>
                  <a:lnTo>
                    <a:pt x="611" y="14"/>
                  </a:lnTo>
                  <a:lnTo>
                    <a:pt x="592" y="19"/>
                  </a:lnTo>
                  <a:lnTo>
                    <a:pt x="572" y="27"/>
                  </a:lnTo>
                  <a:lnTo>
                    <a:pt x="552" y="34"/>
                  </a:lnTo>
                  <a:lnTo>
                    <a:pt x="533" y="43"/>
                  </a:lnTo>
                  <a:lnTo>
                    <a:pt x="514" y="53"/>
                  </a:lnTo>
                  <a:lnTo>
                    <a:pt x="496" y="62"/>
                  </a:lnTo>
                  <a:lnTo>
                    <a:pt x="479" y="74"/>
                  </a:lnTo>
                  <a:lnTo>
                    <a:pt x="461" y="86"/>
                  </a:lnTo>
                  <a:lnTo>
                    <a:pt x="445" y="99"/>
                  </a:lnTo>
                  <a:lnTo>
                    <a:pt x="430" y="112"/>
                  </a:lnTo>
                  <a:lnTo>
                    <a:pt x="415" y="126"/>
                  </a:lnTo>
                  <a:lnTo>
                    <a:pt x="400" y="141"/>
                  </a:lnTo>
                  <a:lnTo>
                    <a:pt x="387" y="157"/>
                  </a:lnTo>
                  <a:lnTo>
                    <a:pt x="374" y="174"/>
                  </a:lnTo>
                  <a:lnTo>
                    <a:pt x="362" y="191"/>
                  </a:lnTo>
                  <a:lnTo>
                    <a:pt x="350" y="208"/>
                  </a:lnTo>
                  <a:lnTo>
                    <a:pt x="340" y="226"/>
                  </a:lnTo>
                  <a:lnTo>
                    <a:pt x="331" y="245"/>
                  </a:lnTo>
                  <a:lnTo>
                    <a:pt x="322" y="264"/>
                  </a:lnTo>
                  <a:lnTo>
                    <a:pt x="314" y="284"/>
                  </a:lnTo>
                  <a:lnTo>
                    <a:pt x="307" y="303"/>
                  </a:lnTo>
                  <a:lnTo>
                    <a:pt x="302" y="324"/>
                  </a:lnTo>
                  <a:lnTo>
                    <a:pt x="297" y="345"/>
                  </a:lnTo>
                  <a:lnTo>
                    <a:pt x="293" y="366"/>
                  </a:lnTo>
                  <a:lnTo>
                    <a:pt x="291" y="387"/>
                  </a:lnTo>
                  <a:lnTo>
                    <a:pt x="289" y="410"/>
                  </a:lnTo>
                  <a:lnTo>
                    <a:pt x="287" y="432"/>
                  </a:lnTo>
                  <a:lnTo>
                    <a:pt x="289" y="459"/>
                  </a:lnTo>
                  <a:lnTo>
                    <a:pt x="292" y="486"/>
                  </a:lnTo>
                  <a:lnTo>
                    <a:pt x="295" y="512"/>
                  </a:lnTo>
                  <a:lnTo>
                    <a:pt x="302" y="537"/>
                  </a:lnTo>
                  <a:lnTo>
                    <a:pt x="308" y="562"/>
                  </a:lnTo>
                  <a:lnTo>
                    <a:pt x="317" y="587"/>
                  </a:lnTo>
                  <a:lnTo>
                    <a:pt x="326" y="611"/>
                  </a:lnTo>
                  <a:lnTo>
                    <a:pt x="338" y="634"/>
                  </a:lnTo>
                  <a:lnTo>
                    <a:pt x="38" y="934"/>
                  </a:lnTo>
                  <a:lnTo>
                    <a:pt x="38" y="934"/>
                  </a:lnTo>
                  <a:lnTo>
                    <a:pt x="29" y="944"/>
                  </a:lnTo>
                  <a:lnTo>
                    <a:pt x="22" y="953"/>
                  </a:lnTo>
                  <a:lnTo>
                    <a:pt x="15" y="964"/>
                  </a:lnTo>
                  <a:lnTo>
                    <a:pt x="10" y="975"/>
                  </a:lnTo>
                  <a:lnTo>
                    <a:pt x="6" y="987"/>
                  </a:lnTo>
                  <a:lnTo>
                    <a:pt x="2" y="999"/>
                  </a:lnTo>
                  <a:lnTo>
                    <a:pt x="0" y="1012"/>
                  </a:lnTo>
                  <a:lnTo>
                    <a:pt x="0" y="1025"/>
                  </a:lnTo>
                  <a:lnTo>
                    <a:pt x="0" y="1038"/>
                  </a:lnTo>
                  <a:lnTo>
                    <a:pt x="2" y="1050"/>
                  </a:lnTo>
                  <a:lnTo>
                    <a:pt x="6" y="1062"/>
                  </a:lnTo>
                  <a:lnTo>
                    <a:pt x="10" y="1074"/>
                  </a:lnTo>
                  <a:lnTo>
                    <a:pt x="15" y="1085"/>
                  </a:lnTo>
                  <a:lnTo>
                    <a:pt x="22" y="1096"/>
                  </a:lnTo>
                  <a:lnTo>
                    <a:pt x="29" y="1106"/>
                  </a:lnTo>
                  <a:lnTo>
                    <a:pt x="37" y="1114"/>
                  </a:lnTo>
                  <a:lnTo>
                    <a:pt x="47" y="1123"/>
                  </a:lnTo>
                  <a:lnTo>
                    <a:pt x="56" y="1130"/>
                  </a:lnTo>
                  <a:lnTo>
                    <a:pt x="66" y="1137"/>
                  </a:lnTo>
                  <a:lnTo>
                    <a:pt x="78" y="1142"/>
                  </a:lnTo>
                  <a:lnTo>
                    <a:pt x="89" y="1147"/>
                  </a:lnTo>
                  <a:lnTo>
                    <a:pt x="102" y="1150"/>
                  </a:lnTo>
                  <a:lnTo>
                    <a:pt x="114" y="1151"/>
                  </a:lnTo>
                  <a:lnTo>
                    <a:pt x="127" y="1152"/>
                  </a:lnTo>
                  <a:lnTo>
                    <a:pt x="141" y="1151"/>
                  </a:lnTo>
                  <a:lnTo>
                    <a:pt x="152" y="1149"/>
                  </a:lnTo>
                  <a:lnTo>
                    <a:pt x="165" y="1147"/>
                  </a:lnTo>
                  <a:lnTo>
                    <a:pt x="177" y="1141"/>
                  </a:lnTo>
                  <a:lnTo>
                    <a:pt x="188" y="1136"/>
                  </a:lnTo>
                  <a:lnTo>
                    <a:pt x="199" y="1129"/>
                  </a:lnTo>
                  <a:lnTo>
                    <a:pt x="209" y="1122"/>
                  </a:lnTo>
                  <a:lnTo>
                    <a:pt x="217" y="1114"/>
                  </a:lnTo>
                  <a:lnTo>
                    <a:pt x="217" y="1114"/>
                  </a:lnTo>
                  <a:lnTo>
                    <a:pt x="518" y="814"/>
                  </a:lnTo>
                  <a:lnTo>
                    <a:pt x="541" y="825"/>
                  </a:lnTo>
                  <a:lnTo>
                    <a:pt x="565" y="834"/>
                  </a:lnTo>
                  <a:lnTo>
                    <a:pt x="589" y="843"/>
                  </a:lnTo>
                  <a:lnTo>
                    <a:pt x="614" y="851"/>
                  </a:lnTo>
                  <a:lnTo>
                    <a:pt x="640" y="856"/>
                  </a:lnTo>
                  <a:lnTo>
                    <a:pt x="667" y="860"/>
                  </a:lnTo>
                  <a:lnTo>
                    <a:pt x="692" y="864"/>
                  </a:lnTo>
                  <a:lnTo>
                    <a:pt x="719" y="864"/>
                  </a:lnTo>
                  <a:lnTo>
                    <a:pt x="742" y="864"/>
                  </a:lnTo>
                  <a:lnTo>
                    <a:pt x="764" y="861"/>
                  </a:lnTo>
                  <a:lnTo>
                    <a:pt x="785" y="859"/>
                  </a:lnTo>
                  <a:lnTo>
                    <a:pt x="807" y="855"/>
                  </a:lnTo>
                  <a:lnTo>
                    <a:pt x="827" y="851"/>
                  </a:lnTo>
                  <a:lnTo>
                    <a:pt x="848" y="844"/>
                  </a:lnTo>
                  <a:lnTo>
                    <a:pt x="869" y="838"/>
                  </a:lnTo>
                  <a:lnTo>
                    <a:pt x="888" y="830"/>
                  </a:lnTo>
                  <a:lnTo>
                    <a:pt x="907" y="822"/>
                  </a:lnTo>
                  <a:lnTo>
                    <a:pt x="926" y="812"/>
                  </a:lnTo>
                  <a:lnTo>
                    <a:pt x="944" y="801"/>
                  </a:lnTo>
                  <a:lnTo>
                    <a:pt x="961" y="790"/>
                  </a:lnTo>
                  <a:lnTo>
                    <a:pt x="979" y="778"/>
                  </a:lnTo>
                  <a:lnTo>
                    <a:pt x="995" y="765"/>
                  </a:lnTo>
                  <a:lnTo>
                    <a:pt x="1010" y="751"/>
                  </a:lnTo>
                  <a:lnTo>
                    <a:pt x="1025" y="737"/>
                  </a:lnTo>
                  <a:lnTo>
                    <a:pt x="1040" y="722"/>
                  </a:lnTo>
                  <a:lnTo>
                    <a:pt x="1053" y="707"/>
                  </a:lnTo>
                  <a:lnTo>
                    <a:pt x="1066" y="691"/>
                  </a:lnTo>
                  <a:lnTo>
                    <a:pt x="1078" y="674"/>
                  </a:lnTo>
                  <a:lnTo>
                    <a:pt x="1090" y="656"/>
                  </a:lnTo>
                  <a:lnTo>
                    <a:pt x="1100" y="638"/>
                  </a:lnTo>
                  <a:lnTo>
                    <a:pt x="1109" y="620"/>
                  </a:lnTo>
                  <a:lnTo>
                    <a:pt x="1118" y="600"/>
                  </a:lnTo>
                  <a:lnTo>
                    <a:pt x="1126" y="581"/>
                  </a:lnTo>
                  <a:lnTo>
                    <a:pt x="1132" y="560"/>
                  </a:lnTo>
                  <a:lnTo>
                    <a:pt x="1139" y="540"/>
                  </a:lnTo>
                  <a:lnTo>
                    <a:pt x="1143" y="519"/>
                  </a:lnTo>
                  <a:lnTo>
                    <a:pt x="1147" y="498"/>
                  </a:lnTo>
                  <a:lnTo>
                    <a:pt x="1149" y="476"/>
                  </a:lnTo>
                  <a:lnTo>
                    <a:pt x="1152" y="454"/>
                  </a:lnTo>
                  <a:lnTo>
                    <a:pt x="1152" y="432"/>
                  </a:lnTo>
                  <a:lnTo>
                    <a:pt x="1152" y="410"/>
                  </a:lnTo>
                  <a:lnTo>
                    <a:pt x="1149" y="387"/>
                  </a:lnTo>
                  <a:lnTo>
                    <a:pt x="1147" y="366"/>
                  </a:lnTo>
                  <a:lnTo>
                    <a:pt x="1143" y="345"/>
                  </a:lnTo>
                  <a:lnTo>
                    <a:pt x="1139" y="324"/>
                  </a:lnTo>
                  <a:lnTo>
                    <a:pt x="1132" y="303"/>
                  </a:lnTo>
                  <a:lnTo>
                    <a:pt x="1126" y="284"/>
                  </a:lnTo>
                  <a:lnTo>
                    <a:pt x="1118" y="264"/>
                  </a:lnTo>
                  <a:lnTo>
                    <a:pt x="1109" y="245"/>
                  </a:lnTo>
                  <a:lnTo>
                    <a:pt x="1100" y="226"/>
                  </a:lnTo>
                  <a:lnTo>
                    <a:pt x="1090" y="208"/>
                  </a:lnTo>
                  <a:lnTo>
                    <a:pt x="1078" y="191"/>
                  </a:lnTo>
                  <a:lnTo>
                    <a:pt x="1066" y="174"/>
                  </a:lnTo>
                  <a:lnTo>
                    <a:pt x="1053" y="157"/>
                  </a:lnTo>
                  <a:lnTo>
                    <a:pt x="1040" y="141"/>
                  </a:lnTo>
                  <a:lnTo>
                    <a:pt x="1025" y="126"/>
                  </a:lnTo>
                  <a:lnTo>
                    <a:pt x="1010" y="112"/>
                  </a:lnTo>
                  <a:lnTo>
                    <a:pt x="995" y="99"/>
                  </a:lnTo>
                  <a:lnTo>
                    <a:pt x="979" y="86"/>
                  </a:lnTo>
                  <a:lnTo>
                    <a:pt x="961" y="74"/>
                  </a:lnTo>
                  <a:lnTo>
                    <a:pt x="944" y="62"/>
                  </a:lnTo>
                  <a:lnTo>
                    <a:pt x="926" y="53"/>
                  </a:lnTo>
                  <a:lnTo>
                    <a:pt x="907" y="43"/>
                  </a:lnTo>
                  <a:lnTo>
                    <a:pt x="888" y="34"/>
                  </a:lnTo>
                  <a:lnTo>
                    <a:pt x="869" y="27"/>
                  </a:lnTo>
                  <a:lnTo>
                    <a:pt x="848" y="19"/>
                  </a:lnTo>
                  <a:lnTo>
                    <a:pt x="827" y="14"/>
                  </a:lnTo>
                  <a:lnTo>
                    <a:pt x="807" y="8"/>
                  </a:lnTo>
                  <a:lnTo>
                    <a:pt x="785" y="5"/>
                  </a:lnTo>
                  <a:lnTo>
                    <a:pt x="764" y="2"/>
                  </a:lnTo>
                  <a:lnTo>
                    <a:pt x="742" y="1"/>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8"/>
            <p:cNvSpPr>
              <a:spLocks/>
            </p:cNvSpPr>
            <p:nvPr/>
          </p:nvSpPr>
          <p:spPr bwMode="auto">
            <a:xfrm>
              <a:off x="3834606" y="2825353"/>
              <a:ext cx="106363" cy="107950"/>
            </a:xfrm>
            <a:custGeom>
              <a:avLst/>
              <a:gdLst>
                <a:gd name="T0" fmla="*/ 239 w 270"/>
                <a:gd name="T1" fmla="*/ 0 h 270"/>
                <a:gd name="T2" fmla="*/ 214 w 270"/>
                <a:gd name="T3" fmla="*/ 3 h 270"/>
                <a:gd name="T4" fmla="*/ 189 w 270"/>
                <a:gd name="T5" fmla="*/ 8 h 270"/>
                <a:gd name="T6" fmla="*/ 165 w 270"/>
                <a:gd name="T7" fmla="*/ 15 h 270"/>
                <a:gd name="T8" fmla="*/ 142 w 270"/>
                <a:gd name="T9" fmla="*/ 25 h 270"/>
                <a:gd name="T10" fmla="*/ 121 w 270"/>
                <a:gd name="T11" fmla="*/ 37 h 270"/>
                <a:gd name="T12" fmla="*/ 101 w 270"/>
                <a:gd name="T13" fmla="*/ 50 h 270"/>
                <a:gd name="T14" fmla="*/ 83 w 270"/>
                <a:gd name="T15" fmla="*/ 66 h 270"/>
                <a:gd name="T16" fmla="*/ 66 w 270"/>
                <a:gd name="T17" fmla="*/ 82 h 270"/>
                <a:gd name="T18" fmla="*/ 50 w 270"/>
                <a:gd name="T19" fmla="*/ 102 h 270"/>
                <a:gd name="T20" fmla="*/ 37 w 270"/>
                <a:gd name="T21" fmla="*/ 121 h 270"/>
                <a:gd name="T22" fmla="*/ 25 w 270"/>
                <a:gd name="T23" fmla="*/ 143 h 270"/>
                <a:gd name="T24" fmla="*/ 15 w 270"/>
                <a:gd name="T25" fmla="*/ 165 h 270"/>
                <a:gd name="T26" fmla="*/ 7 w 270"/>
                <a:gd name="T27" fmla="*/ 189 h 270"/>
                <a:gd name="T28" fmla="*/ 3 w 270"/>
                <a:gd name="T29" fmla="*/ 214 h 270"/>
                <a:gd name="T30" fmla="*/ 0 w 270"/>
                <a:gd name="T31" fmla="*/ 239 h 270"/>
                <a:gd name="T32" fmla="*/ 0 w 270"/>
                <a:gd name="T33" fmla="*/ 256 h 270"/>
                <a:gd name="T34" fmla="*/ 3 w 270"/>
                <a:gd name="T35" fmla="*/ 262 h 270"/>
                <a:gd name="T36" fmla="*/ 7 w 270"/>
                <a:gd name="T37" fmla="*/ 267 h 270"/>
                <a:gd name="T38" fmla="*/ 14 w 270"/>
                <a:gd name="T39" fmla="*/ 270 h 270"/>
                <a:gd name="T40" fmla="*/ 21 w 270"/>
                <a:gd name="T41" fmla="*/ 270 h 270"/>
                <a:gd name="T42" fmla="*/ 28 w 270"/>
                <a:gd name="T43" fmla="*/ 267 h 270"/>
                <a:gd name="T44" fmla="*/ 33 w 270"/>
                <a:gd name="T45" fmla="*/ 262 h 270"/>
                <a:gd name="T46" fmla="*/ 35 w 270"/>
                <a:gd name="T47" fmla="*/ 256 h 270"/>
                <a:gd name="T48" fmla="*/ 37 w 270"/>
                <a:gd name="T49" fmla="*/ 241 h 270"/>
                <a:gd name="T50" fmla="*/ 39 w 270"/>
                <a:gd name="T51" fmla="*/ 219 h 270"/>
                <a:gd name="T52" fmla="*/ 45 w 270"/>
                <a:gd name="T53" fmla="*/ 188 h 270"/>
                <a:gd name="T54" fmla="*/ 62 w 270"/>
                <a:gd name="T55" fmla="*/ 149 h 270"/>
                <a:gd name="T56" fmla="*/ 85 w 270"/>
                <a:gd name="T57" fmla="*/ 114 h 270"/>
                <a:gd name="T58" fmla="*/ 114 w 270"/>
                <a:gd name="T59" fmla="*/ 85 h 270"/>
                <a:gd name="T60" fmla="*/ 149 w 270"/>
                <a:gd name="T61" fmla="*/ 62 h 270"/>
                <a:gd name="T62" fmla="*/ 188 w 270"/>
                <a:gd name="T63" fmla="*/ 45 h 270"/>
                <a:gd name="T64" fmla="*/ 219 w 270"/>
                <a:gd name="T65" fmla="*/ 39 h 270"/>
                <a:gd name="T66" fmla="*/ 241 w 270"/>
                <a:gd name="T67" fmla="*/ 37 h 270"/>
                <a:gd name="T68" fmla="*/ 256 w 270"/>
                <a:gd name="T69" fmla="*/ 36 h 270"/>
                <a:gd name="T70" fmla="*/ 262 w 270"/>
                <a:gd name="T71" fmla="*/ 32 h 270"/>
                <a:gd name="T72" fmla="*/ 267 w 270"/>
                <a:gd name="T73" fmla="*/ 28 h 270"/>
                <a:gd name="T74" fmla="*/ 270 w 270"/>
                <a:gd name="T75" fmla="*/ 22 h 270"/>
                <a:gd name="T76" fmla="*/ 270 w 270"/>
                <a:gd name="T77" fmla="*/ 14 h 270"/>
                <a:gd name="T78" fmla="*/ 267 w 270"/>
                <a:gd name="T79" fmla="*/ 8 h 270"/>
                <a:gd name="T80" fmla="*/ 262 w 270"/>
                <a:gd name="T81" fmla="*/ 3 h 270"/>
                <a:gd name="T82" fmla="*/ 256 w 27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70">
                  <a:moveTo>
                    <a:pt x="251" y="0"/>
                  </a:moveTo>
                  <a:lnTo>
                    <a:pt x="239" y="0"/>
                  </a:lnTo>
                  <a:lnTo>
                    <a:pt x="227" y="1"/>
                  </a:lnTo>
                  <a:lnTo>
                    <a:pt x="214" y="3"/>
                  </a:lnTo>
                  <a:lnTo>
                    <a:pt x="201" y="5"/>
                  </a:lnTo>
                  <a:lnTo>
                    <a:pt x="189" y="8"/>
                  </a:lnTo>
                  <a:lnTo>
                    <a:pt x="177" y="11"/>
                  </a:lnTo>
                  <a:lnTo>
                    <a:pt x="165" y="15"/>
                  </a:lnTo>
                  <a:lnTo>
                    <a:pt x="154" y="19"/>
                  </a:lnTo>
                  <a:lnTo>
                    <a:pt x="142" y="25"/>
                  </a:lnTo>
                  <a:lnTo>
                    <a:pt x="132" y="30"/>
                  </a:lnTo>
                  <a:lnTo>
                    <a:pt x="121" y="37"/>
                  </a:lnTo>
                  <a:lnTo>
                    <a:pt x="111" y="43"/>
                  </a:lnTo>
                  <a:lnTo>
                    <a:pt x="101" y="50"/>
                  </a:lnTo>
                  <a:lnTo>
                    <a:pt x="92" y="57"/>
                  </a:lnTo>
                  <a:lnTo>
                    <a:pt x="83" y="66"/>
                  </a:lnTo>
                  <a:lnTo>
                    <a:pt x="73" y="73"/>
                  </a:lnTo>
                  <a:lnTo>
                    <a:pt x="66" y="82"/>
                  </a:lnTo>
                  <a:lnTo>
                    <a:pt x="57" y="92"/>
                  </a:lnTo>
                  <a:lnTo>
                    <a:pt x="50" y="102"/>
                  </a:lnTo>
                  <a:lnTo>
                    <a:pt x="43" y="111"/>
                  </a:lnTo>
                  <a:lnTo>
                    <a:pt x="37" y="121"/>
                  </a:lnTo>
                  <a:lnTo>
                    <a:pt x="30" y="132"/>
                  </a:lnTo>
                  <a:lnTo>
                    <a:pt x="25" y="143"/>
                  </a:lnTo>
                  <a:lnTo>
                    <a:pt x="19" y="153"/>
                  </a:lnTo>
                  <a:lnTo>
                    <a:pt x="15" y="165"/>
                  </a:lnTo>
                  <a:lnTo>
                    <a:pt x="12" y="177"/>
                  </a:lnTo>
                  <a:lnTo>
                    <a:pt x="7" y="189"/>
                  </a:lnTo>
                  <a:lnTo>
                    <a:pt x="5" y="201"/>
                  </a:lnTo>
                  <a:lnTo>
                    <a:pt x="3" y="214"/>
                  </a:lnTo>
                  <a:lnTo>
                    <a:pt x="1" y="226"/>
                  </a:lnTo>
                  <a:lnTo>
                    <a:pt x="0" y="239"/>
                  </a:lnTo>
                  <a:lnTo>
                    <a:pt x="0" y="252"/>
                  </a:lnTo>
                  <a:lnTo>
                    <a:pt x="0" y="256"/>
                  </a:lnTo>
                  <a:lnTo>
                    <a:pt x="1" y="259"/>
                  </a:lnTo>
                  <a:lnTo>
                    <a:pt x="3" y="262"/>
                  </a:lnTo>
                  <a:lnTo>
                    <a:pt x="5" y="265"/>
                  </a:lnTo>
                  <a:lnTo>
                    <a:pt x="7" y="267"/>
                  </a:lnTo>
                  <a:lnTo>
                    <a:pt x="11" y="269"/>
                  </a:lnTo>
                  <a:lnTo>
                    <a:pt x="14" y="270"/>
                  </a:lnTo>
                  <a:lnTo>
                    <a:pt x="18" y="270"/>
                  </a:lnTo>
                  <a:lnTo>
                    <a:pt x="21" y="270"/>
                  </a:lnTo>
                  <a:lnTo>
                    <a:pt x="25" y="269"/>
                  </a:lnTo>
                  <a:lnTo>
                    <a:pt x="28" y="267"/>
                  </a:lnTo>
                  <a:lnTo>
                    <a:pt x="31" y="265"/>
                  </a:lnTo>
                  <a:lnTo>
                    <a:pt x="33" y="262"/>
                  </a:lnTo>
                  <a:lnTo>
                    <a:pt x="34" y="259"/>
                  </a:lnTo>
                  <a:lnTo>
                    <a:pt x="35" y="256"/>
                  </a:lnTo>
                  <a:lnTo>
                    <a:pt x="35" y="252"/>
                  </a:lnTo>
                  <a:lnTo>
                    <a:pt x="37" y="241"/>
                  </a:lnTo>
                  <a:lnTo>
                    <a:pt x="37" y="230"/>
                  </a:lnTo>
                  <a:lnTo>
                    <a:pt x="39" y="219"/>
                  </a:lnTo>
                  <a:lnTo>
                    <a:pt x="41" y="208"/>
                  </a:lnTo>
                  <a:lnTo>
                    <a:pt x="45" y="188"/>
                  </a:lnTo>
                  <a:lnTo>
                    <a:pt x="53" y="167"/>
                  </a:lnTo>
                  <a:lnTo>
                    <a:pt x="62" y="149"/>
                  </a:lnTo>
                  <a:lnTo>
                    <a:pt x="73" y="131"/>
                  </a:lnTo>
                  <a:lnTo>
                    <a:pt x="85" y="114"/>
                  </a:lnTo>
                  <a:lnTo>
                    <a:pt x="99" y="99"/>
                  </a:lnTo>
                  <a:lnTo>
                    <a:pt x="114" y="85"/>
                  </a:lnTo>
                  <a:lnTo>
                    <a:pt x="132" y="72"/>
                  </a:lnTo>
                  <a:lnTo>
                    <a:pt x="149" y="62"/>
                  </a:lnTo>
                  <a:lnTo>
                    <a:pt x="168" y="53"/>
                  </a:lnTo>
                  <a:lnTo>
                    <a:pt x="188" y="45"/>
                  </a:lnTo>
                  <a:lnTo>
                    <a:pt x="208" y="40"/>
                  </a:lnTo>
                  <a:lnTo>
                    <a:pt x="219" y="39"/>
                  </a:lnTo>
                  <a:lnTo>
                    <a:pt x="230" y="37"/>
                  </a:lnTo>
                  <a:lnTo>
                    <a:pt x="241" y="37"/>
                  </a:lnTo>
                  <a:lnTo>
                    <a:pt x="251" y="36"/>
                  </a:lnTo>
                  <a:lnTo>
                    <a:pt x="256" y="36"/>
                  </a:lnTo>
                  <a:lnTo>
                    <a:pt x="259" y="35"/>
                  </a:lnTo>
                  <a:lnTo>
                    <a:pt x="262" y="32"/>
                  </a:lnTo>
                  <a:lnTo>
                    <a:pt x="264" y="30"/>
                  </a:lnTo>
                  <a:lnTo>
                    <a:pt x="267" y="28"/>
                  </a:lnTo>
                  <a:lnTo>
                    <a:pt x="269" y="25"/>
                  </a:lnTo>
                  <a:lnTo>
                    <a:pt x="270" y="22"/>
                  </a:lnTo>
                  <a:lnTo>
                    <a:pt x="270" y="18"/>
                  </a:lnTo>
                  <a:lnTo>
                    <a:pt x="270" y="14"/>
                  </a:lnTo>
                  <a:lnTo>
                    <a:pt x="269" y="11"/>
                  </a:lnTo>
                  <a:lnTo>
                    <a:pt x="267" y="8"/>
                  </a:lnTo>
                  <a:lnTo>
                    <a:pt x="264" y="5"/>
                  </a:lnTo>
                  <a:lnTo>
                    <a:pt x="262" y="3"/>
                  </a:lnTo>
                  <a:lnTo>
                    <a:pt x="259" y="1"/>
                  </a:lnTo>
                  <a:lnTo>
                    <a:pt x="256" y="0"/>
                  </a:lnTo>
                  <a:lnTo>
                    <a:pt x="2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Image 8">
            <a:extLst>
              <a:ext uri="{FF2B5EF4-FFF2-40B4-BE49-F238E27FC236}">
                <a16:creationId xmlns:a16="http://schemas.microsoft.com/office/drawing/2014/main" xmlns="" id="{CAB3A654-4D15-4A6B-8325-C16236AD4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17" y="4304287"/>
            <a:ext cx="1978336" cy="306844"/>
          </a:xfrm>
          <a:prstGeom prst="rect">
            <a:avLst/>
          </a:prstGeom>
        </p:spPr>
      </p:pic>
    </p:spTree>
    <p:extLst>
      <p:ext uri="{BB962C8B-B14F-4D97-AF65-F5344CB8AC3E}">
        <p14:creationId xmlns:p14="http://schemas.microsoft.com/office/powerpoint/2010/main" val="194711246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1CAE97"/>
      </a:accent1>
      <a:accent2>
        <a:srgbClr val="ACC571"/>
      </a:accent2>
      <a:accent3>
        <a:srgbClr val="F6AC33"/>
      </a:accent3>
      <a:accent4>
        <a:srgbClr val="E5761B"/>
      </a:accent4>
      <a:accent5>
        <a:srgbClr val="CB4D3E"/>
      </a:accent5>
      <a:accent6>
        <a:srgbClr val="414E5D"/>
      </a:accent6>
      <a:hlink>
        <a:srgbClr val="0070C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9">
      <a:dk1>
        <a:sysClr val="windowText" lastClr="000000"/>
      </a:dk1>
      <a:lt1>
        <a:sysClr val="window" lastClr="FFFFFF"/>
      </a:lt1>
      <a:dk2>
        <a:srgbClr val="44546A"/>
      </a:dk2>
      <a:lt2>
        <a:srgbClr val="E7E6E6"/>
      </a:lt2>
      <a:accent1>
        <a:srgbClr val="1CAE97"/>
      </a:accent1>
      <a:accent2>
        <a:srgbClr val="ACC571"/>
      </a:accent2>
      <a:accent3>
        <a:srgbClr val="F6AC33"/>
      </a:accent3>
      <a:accent4>
        <a:srgbClr val="E5761B"/>
      </a:accent4>
      <a:accent5>
        <a:srgbClr val="CB4D3E"/>
      </a:accent5>
      <a:accent6>
        <a:srgbClr val="414E5D"/>
      </a:accent6>
      <a:hlink>
        <a:srgbClr val="0070C0"/>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lution xmlns="f2ae12ec-034b-40bd-9b6b-430be1dff490">ENOVACOM Patient Connect</Solution>
    <Language xmlns="1ae314f1-9026-4052-be4f-87840e24b28d">French</Language>
    <Family xmlns="1ae314f1-9026-4052-be4f-87840e24b28d">Tools for sales support</Family>
    <DLCPolicyLabelValue xmlns="1ae314f1-9026-4052-be4f-87840e24b28d">version : 11.0</DLCPolicyLabelValue>
    <DLCPolicyLabelClientValue xmlns="1ae314f1-9026-4052-be4f-87840e24b28d" xsi:nil="true"/>
    <DLCPolicyLabelLock xmlns="1ae314f1-9026-4052-be4f-87840e24b2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09B9AC44EB8748BAAC34ACD6C422BC" ma:contentTypeVersion="17" ma:contentTypeDescription="Create a new document." ma:contentTypeScope="" ma:versionID="f0eb2ee9dfed2dc3f79abc19d6b7d12f">
  <xsd:schema xmlns:xsd="http://www.w3.org/2001/XMLSchema" xmlns:xs="http://www.w3.org/2001/XMLSchema" xmlns:p="http://schemas.microsoft.com/office/2006/metadata/properties" xmlns:ns1="http://schemas.microsoft.com/sharepoint/v3" xmlns:ns2="1ae314f1-9026-4052-be4f-87840e24b28d" xmlns:ns3="f2ae12ec-034b-40bd-9b6b-430be1dff490" targetNamespace="http://schemas.microsoft.com/office/2006/metadata/properties" ma:root="true" ma:fieldsID="b85e4d2c8c4686d6b9077687b8926f1d" ns1:_="" ns2:_="" ns3:_="">
    <xsd:import namespace="http://schemas.microsoft.com/sharepoint/v3"/>
    <xsd:import namespace="1ae314f1-9026-4052-be4f-87840e24b28d"/>
    <xsd:import namespace="f2ae12ec-034b-40bd-9b6b-430be1dff490"/>
    <xsd:element name="properties">
      <xsd:complexType>
        <xsd:sequence>
          <xsd:element name="documentManagement">
            <xsd:complexType>
              <xsd:all>
                <xsd:element ref="ns2:DLCPolicyLabelValue" minOccurs="0"/>
                <xsd:element ref="ns2:DLCPolicyLabelClientValue" minOccurs="0"/>
                <xsd:element ref="ns2:DLCPolicyLabelLock" minOccurs="0"/>
                <xsd:element ref="ns1:_dlc_Exempt" minOccurs="0"/>
                <xsd:element ref="ns3:Solution" minOccurs="0"/>
                <xsd:element ref="ns2:Family"/>
                <xsd:element ref="ns2: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e314f1-9026-4052-be4f-87840e24b28d" elementFormDefault="qualified">
    <xsd:import namespace="http://schemas.microsoft.com/office/2006/documentManagement/types"/>
    <xsd:import namespace="http://schemas.microsoft.com/office/infopath/2007/PartnerControls"/>
    <xsd:element name="DLCPolicyLabelValue" ma:index="8"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9"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0" nillable="true" ma:displayName="Label Locked" ma:description="Indicates whether the label should be updated when item properties are modified." ma:hidden="true" ma:internalName="DLCPolicyLabelLock" ma:readOnly="false">
      <xsd:simpleType>
        <xsd:restriction base="dms:Text"/>
      </xsd:simpleType>
    </xsd:element>
    <xsd:element name="Family" ma:index="13" ma:displayName="Family" ma:default="Process" ma:format="Dropdown" ma:internalName="Family">
      <xsd:simpleType>
        <xsd:restriction base="dms:Choice">
          <xsd:enumeration value="Process"/>
          <xsd:enumeration value="Communication Link Template"/>
          <xsd:enumeration value="Pricing"/>
          <xsd:enumeration value="Offers Template"/>
          <xsd:enumeration value="Tools for sales support"/>
          <xsd:enumeration value="To enrich your speech"/>
          <xsd:enumeration value="Legal documentation Template"/>
          <xsd:enumeration value="Product Template"/>
          <xsd:enumeration value="Case studies - Guide - White Paper"/>
          <xsd:enumeration value="Tools for Partners"/>
        </xsd:restriction>
      </xsd:simpleType>
    </xsd:element>
    <xsd:element name="Language" ma:index="14" nillable="true" ma:displayName="Language" ma:default="French" ma:format="Dropdown" ma:internalName="Language">
      <xsd:simpleType>
        <xsd:restriction base="dms:Choice">
          <xsd:enumeration value="French"/>
          <xsd:enumeration value="English"/>
          <xsd:enumeration value="German"/>
          <xsd:enumeration value="Spanish"/>
        </xsd:restriction>
      </xsd:simpleType>
    </xsd:element>
  </xsd:schema>
  <xsd:schema xmlns:xsd="http://www.w3.org/2001/XMLSchema" xmlns:xs="http://www.w3.org/2001/XMLSchema" xmlns:dms="http://schemas.microsoft.com/office/2006/documentManagement/types" xmlns:pc="http://schemas.microsoft.com/office/infopath/2007/PartnerControls" targetNamespace="f2ae12ec-034b-40bd-9b6b-430be1dff490" elementFormDefault="qualified">
    <xsd:import namespace="http://schemas.microsoft.com/office/2006/documentManagement/types"/>
    <xsd:import namespace="http://schemas.microsoft.com/office/infopath/2007/PartnerControls"/>
    <xsd:element name="Solution" ma:index="12" nillable="true" ma:displayName="Solution" ma:description="Ensemble des solutions proposées par ENOVACOM" ma:format="Dropdown" ma:internalName="Solution">
      <xsd:simpleType>
        <xsd:restriction base="dms:Choice">
          <xsd:enumeration value="ENOVACOM Patient Serveur"/>
          <xsd:enumeration value="ENOVACOM Suite V3"/>
          <xsd:enumeration value="ENOVACOM Suite V2"/>
          <xsd:enumeration value="Antares V1"/>
          <xsd:enumeration value="ENOVACOM Integration Engine"/>
          <xsd:enumeration value="ENOVACOM Data Exchange"/>
          <xsd:enumeration value="ENOVACOM Invoice Processing"/>
          <xsd:enumeration value="ENOVACOM Patient Connect"/>
          <xsd:enumeration value="ENOVACOM Secure Messaging"/>
          <xsd:enumeration value="ENOVACOM Identity Manager"/>
          <xsd:enumeration value="ENOVACOM Secure Login"/>
          <xsd:enumeration value="ENOVACOM Secure Web Login"/>
          <xsd:enumeration value="ENOVACOM Smart Audit"/>
          <xsd:enumeration value="ENOVACOM Easycrypt"/>
          <xsd:enumeration value="ENOVACOM Data Repository"/>
          <xsd:enumeration value="Antares Light"/>
          <xsd:enumeration value="Antares Plug in"/>
          <xsd:enumeration value="Common"/>
          <xsd:enumeration value="Ehop"/>
          <xsd:enumeration value="CPSure Manager"/>
          <xsd:enumeration value="ENOVACOM Surycat Connectivity"/>
          <xsd:enumeration value="ENOVACOM Surycat White Pla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Document</p:Name>
  <p:Description/>
  <p:Statement/>
  <p:PolicyItems>
    <p:PolicyItem featureId="Microsoft.Office.RecordsManagement.PolicyFeatures.PolicyLabel" staticId="0x0101007209B9AC44EB8748BAAC34ACD6C422BC|558920837" UniqueId="4f036455-beaf-47cf-8813-3719934ca5aa">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version : </segment>
          <segment type="metadata">_UIVersionString</segment>
        </label>
      </p:CustomData>
    </p:PolicyItem>
  </p:PolicyItems>
</p:Policy>
</file>

<file path=customXml/itemProps1.xml><?xml version="1.0" encoding="utf-8"?>
<ds:datastoreItem xmlns:ds="http://schemas.openxmlformats.org/officeDocument/2006/customXml" ds:itemID="{67ABFDC4-CA44-41C5-B19D-7D03D874B9A7}">
  <ds:schemaRefs>
    <ds:schemaRef ds:uri="http://schemas.microsoft.com/sharepoint/v3/contenttype/forms"/>
  </ds:schemaRefs>
</ds:datastoreItem>
</file>

<file path=customXml/itemProps2.xml><?xml version="1.0" encoding="utf-8"?>
<ds:datastoreItem xmlns:ds="http://schemas.openxmlformats.org/officeDocument/2006/customXml" ds:itemID="{BE9EDB99-42DE-4697-BBD2-3B4C6640ACAE}">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f2ae12ec-034b-40bd-9b6b-430be1dff490"/>
    <ds:schemaRef ds:uri="http://purl.org/dc/dcmitype/"/>
    <ds:schemaRef ds:uri="http://schemas.openxmlformats.org/package/2006/metadata/core-properties"/>
    <ds:schemaRef ds:uri="1ae314f1-9026-4052-be4f-87840e24b28d"/>
    <ds:schemaRef ds:uri="http://www.w3.org/XML/1998/namespace"/>
  </ds:schemaRefs>
</ds:datastoreItem>
</file>

<file path=customXml/itemProps3.xml><?xml version="1.0" encoding="utf-8"?>
<ds:datastoreItem xmlns:ds="http://schemas.openxmlformats.org/officeDocument/2006/customXml" ds:itemID="{59BCFA01-7272-4DAF-B96F-ADAA76EB8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e314f1-9026-4052-be4f-87840e24b28d"/>
    <ds:schemaRef ds:uri="f2ae12ec-034b-40bd-9b6b-430be1dff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B1F533B-A73E-4653-8DE9-B4A9F23AD402}">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15300</TotalTime>
  <Words>1737</Words>
  <Application>Microsoft Office PowerPoint</Application>
  <PresentationFormat>Widescreen</PresentationFormat>
  <Paragraphs>272</Paragraphs>
  <Slides>44</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Arial</vt:lpstr>
      <vt:lpstr>Calibri</vt:lpstr>
      <vt:lpstr>Calibri Light</vt:lpstr>
      <vt:lpstr>Century Gothic</vt:lpstr>
      <vt:lpstr>Helvetica Light</vt:lpstr>
      <vt:lpstr>Open Sans</vt:lpstr>
      <vt:lpstr>Open Sans Light</vt:lpstr>
      <vt:lpstr>Roboto Light</vt:lpstr>
      <vt:lpstr>Tahoma</vt:lpstr>
      <vt:lpstr>Wingdings</vt:lpstr>
      <vt:lpstr>Office Theme</vt:lpstr>
      <vt:lpstr>1_Office Theme</vt:lpstr>
      <vt:lpstr>PowerPoint Presentation</vt:lpstr>
      <vt:lpstr>PowerPoint Presentation</vt:lpstr>
      <vt:lpstr>Huge Demand</vt:lpstr>
      <vt:lpstr>Resources </vt:lpstr>
      <vt:lpstr>Top 3 Clinical Concerns </vt:lpstr>
      <vt:lpstr>Daily challenges for clinicians</vt:lpstr>
      <vt:lpstr>Manual Process Issues</vt:lpstr>
      <vt:lpstr>PowerPoint Presentation</vt:lpstr>
      <vt:lpstr>PowerPoint Presentation</vt:lpstr>
      <vt:lpstr>Manual v Automation Collection</vt:lpstr>
      <vt:lpstr>ENOVACOM Patient Connect</vt:lpstr>
      <vt:lpstr>Why MDI is important</vt:lpstr>
      <vt:lpstr>Global biomedical device interoperability</vt:lpstr>
      <vt:lpstr>ENOVACOM Patient Connect</vt:lpstr>
      <vt:lpstr>The solution – schematics</vt:lpstr>
      <vt:lpstr>The Workflow</vt:lpstr>
      <vt:lpstr>The Repositories</vt:lpstr>
      <vt:lpstr>The solution – general schematics</vt:lpstr>
      <vt:lpstr>Complet digitisation of patient surveillance</vt:lpstr>
      <vt:lpstr>PowerPoint Presentation</vt:lpstr>
      <vt:lpstr>Data Communication</vt:lpstr>
      <vt:lpstr>The User Interface</vt:lpstr>
      <vt:lpstr>The various clinical workflows</vt:lpstr>
      <vt:lpstr>A. Continuous Care Workflow</vt:lpstr>
      <vt:lpstr>Continuous Care Workflow</vt:lpstr>
      <vt:lpstr>Continuous Care Workflow</vt:lpstr>
      <vt:lpstr>Continuous Care Workflow</vt:lpstr>
      <vt:lpstr>Continuous Care Workflow</vt:lpstr>
      <vt:lpstr>Continuous Care Workflow</vt:lpstr>
      <vt:lpstr>B. Punctual Care Workflow</vt:lpstr>
      <vt:lpstr>Punctual Care Workflow</vt:lpstr>
      <vt:lpstr>Punctual Care Workflow</vt:lpstr>
      <vt:lpstr>Punctual Care Workflow</vt:lpstr>
      <vt:lpstr>Punctual Care Workflow</vt:lpstr>
      <vt:lpstr>D. Contextual Link Integration</vt:lpstr>
      <vt:lpstr>Contextual Link Integration</vt:lpstr>
      <vt:lpstr>Continuous Care Workflow</vt:lpstr>
      <vt:lpstr>Continuous Care Workflow</vt:lpstr>
      <vt:lpstr>Continuous Care Workflow</vt:lpstr>
      <vt:lpstr>Continuous Care Workflow</vt:lpstr>
      <vt:lpstr>PowerPoint Presentation</vt:lpstr>
      <vt:lpstr>PowerPoint Presentation</vt:lpstr>
      <vt:lpstr>Our latest white paper on medical device connectivity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EPC_support commerce</dc:title>
  <dc:creator>Melanie Dufrou</dc:creator>
  <cp:lastModifiedBy>Alan Baker</cp:lastModifiedBy>
  <cp:revision>1168</cp:revision>
  <dcterms:created xsi:type="dcterms:W3CDTF">2015-08-29T06:24:16Z</dcterms:created>
  <dcterms:modified xsi:type="dcterms:W3CDTF">2019-07-04T21:34:15Z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0x0101007209B9AC44EB8748BAAC34ACD6C422BC</vt:lpwstr>
  </property>
</Properties>
</file>